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type="screen16x9" cy="6858000" cx="12192000"/>
  <p:notesSz cx="6858000" cy="9144000"/>
  <p:defaultTextStyle>
    <a:defPPr>
      <a:defRPr lang="ru-RU"/>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4995" autoAdjust="0"/>
    <p:restoredTop sz="94660"/>
  </p:normalViewPr>
  <p:slideViewPr>
    <p:cSldViewPr snapToGrid="0">
      <p:cViewPr varScale="1">
        <p:scale>
          <a:sx n="116" d="100"/>
          <a:sy n="116" d="100"/>
        </p:scale>
        <p:origin x="390"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tableStyles" Target="tableStyle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73" name=""/>
        <p:cNvGrpSpPr/>
        <p:nvPr/>
      </p:nvGrpSpPr>
      <p:grpSpPr>
        <a:xfrm>
          <a:off x="0" y="0"/>
          <a:ext cx="0" cy="0"/>
          <a:chOff x="0" y="0"/>
          <a:chExt cx="0" cy="0"/>
        </a:xfrm>
      </p:grpSpPr>
      <p:sp>
        <p:nvSpPr>
          <p:cNvPr id="1048722"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23"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24"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25"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26"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27"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Титульный слайд">
    <p:spTree>
      <p:nvGrpSpPr>
        <p:cNvPr id="29" name=""/>
        <p:cNvGrpSpPr/>
        <p:nvPr/>
      </p:nvGrpSpPr>
      <p:grpSpPr>
        <a:xfrm>
          <a:off x="0" y="0"/>
          <a:ext cx="0" cy="0"/>
          <a:chOff x="0" y="0"/>
          <a:chExt cx="0" cy="0"/>
        </a:xfrm>
      </p:grpSpPr>
      <p:sp>
        <p:nvSpPr>
          <p:cNvPr id="1048583"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dirty="0" lang="en-US"/>
          </a:p>
        </p:txBody>
      </p:sp>
      <p:sp>
        <p:nvSpPr>
          <p:cNvPr id="1048584" name="Subtitle 2"/>
          <p:cNvSpPr>
            <a:spLocks noGrp="1"/>
          </p:cNvSpPr>
          <p:nvPr>
            <p:ph type="subTitle" idx="1"/>
          </p:nvPr>
        </p:nvSpPr>
        <p:spPr>
          <a:xfrm>
            <a:off x="1154955" y="4777380"/>
            <a:ext cx="8825658" cy="861420"/>
          </a:xfrm>
        </p:spPr>
        <p:txBody>
          <a:bodyPr anchor="t"/>
          <a:lstStyle>
            <a:lvl1pPr algn="l" indent="0" marL="0">
              <a:buNone/>
              <a:defRPr cap="all">
                <a:solidFill>
                  <a:schemeClr val="bg2">
                    <a:lumMod val="40000"/>
                    <a:lumOff val="6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ru-RU" smtClean="0"/>
              <a:t>Образец подзаголовка</a:t>
            </a:r>
            <a:endParaRPr dirty="0" lang="en-US"/>
          </a:p>
        </p:txBody>
      </p:sp>
      <p:sp>
        <p:nvSpPr>
          <p:cNvPr id="1048585" name="Date Placeholder 3"/>
          <p:cNvSpPr>
            <a:spLocks noGrp="1"/>
          </p:cNvSpPr>
          <p:nvPr>
            <p:ph type="dt" sz="half" idx="10"/>
          </p:nvPr>
        </p:nvSpPr>
        <p:spPr/>
        <p:txBody>
          <a:bodyPr/>
          <a:p>
            <a:fld id="{75AA85E5-7761-45FC-BF2D-B1FB538408E3}" type="datetimeFigureOut">
              <a:rPr lang="ru-RU" smtClean="0"/>
              <a:t>01.02.2023</a:t>
            </a:fld>
            <a:endParaRPr lang="ru-RU"/>
          </a:p>
        </p:txBody>
      </p:sp>
      <p:sp>
        <p:nvSpPr>
          <p:cNvPr id="1048586" name="Footer Placeholder 4"/>
          <p:cNvSpPr>
            <a:spLocks noGrp="1"/>
          </p:cNvSpPr>
          <p:nvPr>
            <p:ph type="ftr" sz="quarter" idx="11"/>
          </p:nvPr>
        </p:nvSpPr>
        <p:spPr/>
        <p:txBody>
          <a:bodyPr/>
          <a:p>
            <a:endParaRPr lang="ru-RU"/>
          </a:p>
        </p:txBody>
      </p:sp>
      <p:sp>
        <p:nvSpPr>
          <p:cNvPr id="1048587" name="Slide Number Placeholder 5"/>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71" name=""/>
        <p:cNvGrpSpPr/>
        <p:nvPr/>
      </p:nvGrpSpPr>
      <p:grpSpPr>
        <a:xfrm>
          <a:off x="0" y="0"/>
          <a:ext cx="0" cy="0"/>
          <a:chOff x="0" y="0"/>
          <a:chExt cx="0" cy="0"/>
        </a:xfrm>
      </p:grpSpPr>
      <p:sp>
        <p:nvSpPr>
          <p:cNvPr id="1048716" name="Title 1"/>
          <p:cNvSpPr>
            <a:spLocks noGrp="1"/>
          </p:cNvSpPr>
          <p:nvPr>
            <p:ph type="title"/>
          </p:nvPr>
        </p:nvSpPr>
        <p:spPr>
          <a:xfrm>
            <a:off x="1154956" y="4800587"/>
            <a:ext cx="8825657" cy="566738"/>
          </a:xfrm>
        </p:spPr>
        <p:txBody>
          <a:bodyPr anchor="b">
            <a:normAutofit/>
          </a:bodyPr>
          <a:lstStyle>
            <a:lvl1pPr algn="l">
              <a:defRPr b="0" sz="2400"/>
            </a:lvl1pPr>
          </a:lstStyle>
          <a:p>
            <a:r>
              <a:rPr lang="ru-RU" smtClean="0"/>
              <a:t>Образец заголовка</a:t>
            </a:r>
            <a:endParaRPr dirty="0" lang="en-US"/>
          </a:p>
        </p:txBody>
      </p:sp>
      <p:sp>
        <p:nvSpPr>
          <p:cNvPr id="1048717" name="Picture Placeholder 2"/>
          <p:cNvSpPr>
            <a:spLocks noChangeAspect="1" noGrp="1"/>
          </p:cNvSpPr>
          <p:nvPr>
            <p:ph type="pic" idx="1"/>
          </p:nvPr>
        </p:nvSpPr>
        <p:spPr>
          <a:xfrm>
            <a:off x="1154955" y="685800"/>
            <a:ext cx="8825658" cy="3640666"/>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ru-RU" smtClean="0"/>
              <a:t>Вставка рисунка</a:t>
            </a:r>
            <a:endParaRPr dirty="0" lang="en-US"/>
          </a:p>
        </p:txBody>
      </p:sp>
      <p:sp>
        <p:nvSpPr>
          <p:cNvPr id="1048718" name="Text Placeholder 3"/>
          <p:cNvSpPr>
            <a:spLocks noGrp="1"/>
          </p:cNvSpPr>
          <p:nvPr>
            <p:ph type="body" sz="half" idx="2"/>
          </p:nvPr>
        </p:nvSpPr>
        <p:spPr>
          <a:xfrm>
            <a:off x="1154956" y="5367325"/>
            <a:ext cx="8825656" cy="493712"/>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719" name="Date Placeholder 4"/>
          <p:cNvSpPr>
            <a:spLocks noGrp="1"/>
          </p:cNvSpPr>
          <p:nvPr>
            <p:ph type="dt" sz="half" idx="10"/>
          </p:nvPr>
        </p:nvSpPr>
        <p:spPr/>
        <p:txBody>
          <a:bodyPr/>
          <a:p>
            <a:fld id="{75AA85E5-7761-45FC-BF2D-B1FB538408E3}" type="datetimeFigureOut">
              <a:rPr lang="ru-RU" smtClean="0"/>
              <a:t>01.02.2023</a:t>
            </a:fld>
            <a:endParaRPr lang="ru-RU"/>
          </a:p>
        </p:txBody>
      </p:sp>
      <p:sp>
        <p:nvSpPr>
          <p:cNvPr id="1048720" name="Footer Placeholder 5"/>
          <p:cNvSpPr>
            <a:spLocks noGrp="1"/>
          </p:cNvSpPr>
          <p:nvPr>
            <p:ph type="ftr" sz="quarter" idx="11"/>
          </p:nvPr>
        </p:nvSpPr>
        <p:spPr/>
        <p:txBody>
          <a:bodyPr/>
          <a:p>
            <a:endParaRPr lang="ru-RU"/>
          </a:p>
        </p:txBody>
      </p:sp>
      <p:sp>
        <p:nvSpPr>
          <p:cNvPr id="1048721" name="Slide Number Placeholder 6"/>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62" name=""/>
        <p:cNvGrpSpPr/>
        <p:nvPr/>
      </p:nvGrpSpPr>
      <p:grpSpPr>
        <a:xfrm>
          <a:off x="0" y="0"/>
          <a:ext cx="0" cy="0"/>
          <a:chOff x="0" y="0"/>
          <a:chExt cx="0" cy="0"/>
        </a:xfrm>
      </p:grpSpPr>
      <p:sp>
        <p:nvSpPr>
          <p:cNvPr id="1048666"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dirty="0" lang="en-US"/>
          </a:p>
        </p:txBody>
      </p:sp>
      <p:sp>
        <p:nvSpPr>
          <p:cNvPr id="1048667" name="Text Placeholder 3"/>
          <p:cNvSpPr>
            <a:spLocks noGrp="1"/>
          </p:cNvSpPr>
          <p:nvPr>
            <p:ph type="body" sz="half" idx="2"/>
          </p:nvPr>
        </p:nvSpPr>
        <p:spPr>
          <a:xfrm>
            <a:off x="1154954" y="3657600"/>
            <a:ext cx="8825659" cy="23622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68" name="Date Placeholder 3"/>
          <p:cNvSpPr>
            <a:spLocks noGrp="1"/>
          </p:cNvSpPr>
          <p:nvPr>
            <p:ph type="dt" sz="half" idx="10"/>
          </p:nvPr>
        </p:nvSpPr>
        <p:spPr/>
        <p:txBody>
          <a:bodyPr/>
          <a:p>
            <a:fld id="{75AA85E5-7761-45FC-BF2D-B1FB538408E3}" type="datetimeFigureOut">
              <a:rPr lang="ru-RU" smtClean="0"/>
              <a:t>01.02.2023</a:t>
            </a:fld>
            <a:endParaRPr lang="ru-RU"/>
          </a:p>
        </p:txBody>
      </p:sp>
      <p:sp>
        <p:nvSpPr>
          <p:cNvPr id="1048669" name="Footer Placeholder 4"/>
          <p:cNvSpPr>
            <a:spLocks noGrp="1"/>
          </p:cNvSpPr>
          <p:nvPr>
            <p:ph type="ftr" sz="quarter" idx="11"/>
          </p:nvPr>
        </p:nvSpPr>
        <p:spPr/>
        <p:txBody>
          <a:bodyPr/>
          <a:p>
            <a:endParaRPr lang="ru-RU"/>
          </a:p>
        </p:txBody>
      </p:sp>
      <p:sp>
        <p:nvSpPr>
          <p:cNvPr id="1048670" name="Slide Number Placeholder 5"/>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61" name=""/>
        <p:cNvGrpSpPr/>
        <p:nvPr/>
      </p:nvGrpSpPr>
      <p:grpSpPr>
        <a:xfrm>
          <a:off x="0" y="0"/>
          <a:ext cx="0" cy="0"/>
          <a:chOff x="0" y="0"/>
          <a:chExt cx="0" cy="0"/>
        </a:xfrm>
      </p:grpSpPr>
      <p:sp>
        <p:nvSpPr>
          <p:cNvPr id="1048658"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dirty="0" lang="en-US"/>
          </a:p>
        </p:txBody>
      </p:sp>
      <p:sp>
        <p:nvSpPr>
          <p:cNvPr id="1048659" name="Text Placeholder 3"/>
          <p:cNvSpPr>
            <a:spLocks noGrp="1"/>
          </p:cNvSpPr>
          <p:nvPr>
            <p:ph type="body" sz="half" idx="14"/>
          </p:nvPr>
        </p:nvSpPr>
        <p:spPr>
          <a:xfrm>
            <a:off x="1930400" y="3771174"/>
            <a:ext cx="7279649" cy="342174"/>
          </a:xfrm>
        </p:spPr>
        <p:txBody>
          <a:bodyPr anchor="t" bIns="45720" lIns="91440" rIns="91440" rtlCol="0" tIns="45720" vert="horz">
            <a:normAutofit/>
          </a:bodyPr>
          <a:lstStyle>
            <a:lvl1pPr indent="0" marL="0">
              <a:buNone/>
              <a:defRPr b="0" cap="small" dirty="0" sz="1400" i="0" kern="1200" lang="en-US">
                <a:solidFill>
                  <a:schemeClr val="bg2">
                    <a:lumMod val="40000"/>
                    <a:lumOff val="60000"/>
                  </a:schemeClr>
                </a:solidFill>
                <a:latin typeface="+mj-lt"/>
                <a:ea typeface="+mj-ea"/>
                <a:cs typeface="+mj-cs"/>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indent="0" lvl="0" marL="0">
              <a:buNone/>
            </a:pPr>
            <a:r>
              <a:rPr lang="ru-RU" smtClean="0"/>
              <a:t>Образец текста</a:t>
            </a:r>
          </a:p>
        </p:txBody>
      </p:sp>
      <p:sp>
        <p:nvSpPr>
          <p:cNvPr id="1048660" name="Text Placeholder 3"/>
          <p:cNvSpPr>
            <a:spLocks noGrp="1"/>
          </p:cNvSpPr>
          <p:nvPr>
            <p:ph type="body" sz="half" idx="2"/>
          </p:nvPr>
        </p:nvSpPr>
        <p:spPr>
          <a:xfrm>
            <a:off x="1154954" y="4350657"/>
            <a:ext cx="8825659" cy="16764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61" name="Date Placeholder 3"/>
          <p:cNvSpPr>
            <a:spLocks noGrp="1"/>
          </p:cNvSpPr>
          <p:nvPr>
            <p:ph type="dt" sz="half" idx="10"/>
          </p:nvPr>
        </p:nvSpPr>
        <p:spPr/>
        <p:txBody>
          <a:bodyPr/>
          <a:p>
            <a:fld id="{75AA85E5-7761-45FC-BF2D-B1FB538408E3}" type="datetimeFigureOut">
              <a:rPr lang="ru-RU" smtClean="0"/>
              <a:t>01.02.2023</a:t>
            </a:fld>
            <a:endParaRPr lang="ru-RU"/>
          </a:p>
        </p:txBody>
      </p:sp>
      <p:sp>
        <p:nvSpPr>
          <p:cNvPr id="1048662" name="Footer Placeholder 4"/>
          <p:cNvSpPr>
            <a:spLocks noGrp="1"/>
          </p:cNvSpPr>
          <p:nvPr>
            <p:ph type="ftr" sz="quarter" idx="11"/>
          </p:nvPr>
        </p:nvSpPr>
        <p:spPr/>
        <p:txBody>
          <a:bodyPr/>
          <a:p>
            <a:endParaRPr lang="ru-RU"/>
          </a:p>
        </p:txBody>
      </p:sp>
      <p:sp>
        <p:nvSpPr>
          <p:cNvPr id="1048663" name="Slide Number Placeholder 5"/>
          <p:cNvSpPr>
            <a:spLocks noGrp="1"/>
          </p:cNvSpPr>
          <p:nvPr>
            <p:ph type="sldNum" sz="quarter" idx="12"/>
          </p:nvPr>
        </p:nvSpPr>
        <p:spPr/>
        <p:txBody>
          <a:bodyPr/>
          <a:p>
            <a:fld id="{6EFDB2E2-2B06-4F67-BA01-B2A896C98A62}" type="slidenum">
              <a:rPr lang="ru-RU" smtClean="0"/>
              <a:t>‹#›</a:t>
            </a:fld>
            <a:endParaRPr lang="ru-RU"/>
          </a:p>
        </p:txBody>
      </p:sp>
      <p:sp>
        <p:nvSpPr>
          <p:cNvPr id="1048664" name="TextBox 11"/>
          <p:cNvSpPr txBox="1"/>
          <p:nvPr/>
        </p:nvSpPr>
        <p:spPr>
          <a:xfrm>
            <a:off x="898295" y="971253"/>
            <a:ext cx="801912" cy="1969770"/>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lang="en-US"/>
              <a:t>“</a:t>
            </a:r>
          </a:p>
        </p:txBody>
      </p:sp>
      <p:sp>
        <p:nvSpPr>
          <p:cNvPr id="1048665" name="TextBox 14"/>
          <p:cNvSpPr txBox="1"/>
          <p:nvPr/>
        </p:nvSpPr>
        <p:spPr>
          <a:xfrm>
            <a:off x="9330490" y="2613787"/>
            <a:ext cx="801912" cy="1969770"/>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64" name=""/>
        <p:cNvGrpSpPr/>
        <p:nvPr/>
      </p:nvGrpSpPr>
      <p:grpSpPr>
        <a:xfrm>
          <a:off x="0" y="0"/>
          <a:ext cx="0" cy="0"/>
          <a:chOff x="0" y="0"/>
          <a:chExt cx="0" cy="0"/>
        </a:xfrm>
      </p:grpSpPr>
      <p:sp>
        <p:nvSpPr>
          <p:cNvPr id="1048674" name="Title 1"/>
          <p:cNvSpPr>
            <a:spLocks noGrp="1"/>
          </p:cNvSpPr>
          <p:nvPr>
            <p:ph type="title"/>
          </p:nvPr>
        </p:nvSpPr>
        <p:spPr>
          <a:xfrm>
            <a:off x="1154954" y="3124201"/>
            <a:ext cx="8825660" cy="1653180"/>
          </a:xfrm>
        </p:spPr>
        <p:txBody>
          <a:bodyPr anchor="b"/>
          <a:lstStyle>
            <a:lvl1pPr algn="l">
              <a:defRPr b="0" cap="none" sz="4000"/>
            </a:lvl1pPr>
          </a:lstStyle>
          <a:p>
            <a:r>
              <a:rPr lang="ru-RU" smtClean="0"/>
              <a:t>Образец заголовка</a:t>
            </a:r>
            <a:endParaRPr dirty="0" lang="en-US"/>
          </a:p>
        </p:txBody>
      </p:sp>
      <p:sp>
        <p:nvSpPr>
          <p:cNvPr id="1048675" name="Text Placeholder 2"/>
          <p:cNvSpPr>
            <a:spLocks noGrp="1"/>
          </p:cNvSpPr>
          <p:nvPr>
            <p:ph type="body" idx="1"/>
          </p:nvPr>
        </p:nvSpPr>
        <p:spPr>
          <a:xfrm>
            <a:off x="1154954" y="4777381"/>
            <a:ext cx="8825659" cy="860400"/>
          </a:xfrm>
        </p:spPr>
        <p:txBody>
          <a:bodyPr anchor="t"/>
          <a:lstStyle>
            <a:lvl1pPr algn="l" indent="0" marL="0">
              <a:buNone/>
              <a:defRPr cap="none"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smtClean="0"/>
              <a:t>Образец текста</a:t>
            </a:r>
          </a:p>
        </p:txBody>
      </p:sp>
      <p:sp>
        <p:nvSpPr>
          <p:cNvPr id="1048676" name="Date Placeholder 3"/>
          <p:cNvSpPr>
            <a:spLocks noGrp="1"/>
          </p:cNvSpPr>
          <p:nvPr>
            <p:ph type="dt" sz="half" idx="10"/>
          </p:nvPr>
        </p:nvSpPr>
        <p:spPr/>
        <p:txBody>
          <a:bodyPr/>
          <a:p>
            <a:fld id="{75AA85E5-7761-45FC-BF2D-B1FB538408E3}" type="datetimeFigureOut">
              <a:rPr lang="ru-RU" smtClean="0"/>
              <a:t>01.02.2023</a:t>
            </a:fld>
            <a:endParaRPr lang="ru-RU"/>
          </a:p>
        </p:txBody>
      </p:sp>
      <p:sp>
        <p:nvSpPr>
          <p:cNvPr id="1048677" name="Footer Placeholder 4"/>
          <p:cNvSpPr>
            <a:spLocks noGrp="1"/>
          </p:cNvSpPr>
          <p:nvPr>
            <p:ph type="ftr" sz="quarter" idx="11"/>
          </p:nvPr>
        </p:nvSpPr>
        <p:spPr/>
        <p:txBody>
          <a:bodyPr/>
          <a:p>
            <a:endParaRPr lang="ru-RU"/>
          </a:p>
        </p:txBody>
      </p:sp>
      <p:sp>
        <p:nvSpPr>
          <p:cNvPr id="1048678" name="Slide Number Placeholder 5"/>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70" name=""/>
        <p:cNvGrpSpPr/>
        <p:nvPr/>
      </p:nvGrpSpPr>
      <p:grpSpPr>
        <a:xfrm>
          <a:off x="0" y="0"/>
          <a:ext cx="0" cy="0"/>
          <a:chOff x="0" y="0"/>
          <a:chExt cx="0" cy="0"/>
        </a:xfrm>
      </p:grpSpPr>
      <p:sp>
        <p:nvSpPr>
          <p:cNvPr id="1048706" name="Title 1"/>
          <p:cNvSpPr>
            <a:spLocks noGrp="1"/>
          </p:cNvSpPr>
          <p:nvPr>
            <p:ph type="title"/>
          </p:nvPr>
        </p:nvSpPr>
        <p:spPr/>
        <p:txBody>
          <a:bodyPr/>
          <a:lstStyle>
            <a:lvl1pPr>
              <a:defRPr sz="4200"/>
            </a:lvl1pPr>
          </a:lstStyle>
          <a:p>
            <a:r>
              <a:rPr lang="ru-RU" smtClean="0"/>
              <a:t>Образец заголовка</a:t>
            </a:r>
            <a:endParaRPr dirty="0" lang="en-US"/>
          </a:p>
        </p:txBody>
      </p:sp>
      <p:sp>
        <p:nvSpPr>
          <p:cNvPr id="1048707" name="Text Placeholder 2"/>
          <p:cNvSpPr>
            <a:spLocks noGrp="1"/>
          </p:cNvSpPr>
          <p:nvPr>
            <p:ph type="body" idx="1"/>
          </p:nvPr>
        </p:nvSpPr>
        <p:spPr>
          <a:xfrm>
            <a:off x="632947" y="1981200"/>
            <a:ext cx="2946866"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708" name="Text Placeholder 3"/>
          <p:cNvSpPr>
            <a:spLocks noGrp="1"/>
          </p:cNvSpPr>
          <p:nvPr>
            <p:ph type="body" sz="half" idx="15"/>
          </p:nvPr>
        </p:nvSpPr>
        <p:spPr>
          <a:xfrm>
            <a:off x="652463" y="2667000"/>
            <a:ext cx="2927350"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709" name="Text Placeholder 4"/>
          <p:cNvSpPr>
            <a:spLocks noGrp="1"/>
          </p:cNvSpPr>
          <p:nvPr>
            <p:ph type="body" sz="quarter" idx="3"/>
          </p:nvPr>
        </p:nvSpPr>
        <p:spPr>
          <a:xfrm>
            <a:off x="3883659" y="1981200"/>
            <a:ext cx="2936241"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710" name="Text Placeholder 3"/>
          <p:cNvSpPr>
            <a:spLocks noGrp="1"/>
          </p:cNvSpPr>
          <p:nvPr>
            <p:ph type="body" sz="half" idx="16"/>
          </p:nvPr>
        </p:nvSpPr>
        <p:spPr>
          <a:xfrm>
            <a:off x="3873106" y="2667000"/>
            <a:ext cx="2946794"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711" name="Text Placeholder 4"/>
          <p:cNvSpPr>
            <a:spLocks noGrp="1"/>
          </p:cNvSpPr>
          <p:nvPr>
            <p:ph type="body" sz="quarter" idx="13"/>
          </p:nvPr>
        </p:nvSpPr>
        <p:spPr>
          <a:xfrm>
            <a:off x="7124700" y="1981200"/>
            <a:ext cx="2932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712" name="Text Placeholder 3"/>
          <p:cNvSpPr>
            <a:spLocks noGrp="1"/>
          </p:cNvSpPr>
          <p:nvPr>
            <p:ph type="body" sz="half" idx="17"/>
          </p:nvPr>
        </p:nvSpPr>
        <p:spPr>
          <a:xfrm>
            <a:off x="7124700" y="2667000"/>
            <a:ext cx="2932113"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cxnSp>
        <p:nvCxnSpPr>
          <p:cNvPr id="3145730" name="Straight Connector 16"/>
          <p:cNvCxnSpPr>
            <a:cxnSpLocks/>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13" name="Date Placeholder 3"/>
          <p:cNvSpPr>
            <a:spLocks noGrp="1"/>
          </p:cNvSpPr>
          <p:nvPr>
            <p:ph type="dt" sz="half" idx="10"/>
          </p:nvPr>
        </p:nvSpPr>
        <p:spPr/>
        <p:txBody>
          <a:bodyPr/>
          <a:p>
            <a:fld id="{75AA85E5-7761-45FC-BF2D-B1FB538408E3}" type="datetimeFigureOut">
              <a:rPr lang="ru-RU" smtClean="0"/>
              <a:t>01.02.2023</a:t>
            </a:fld>
            <a:endParaRPr lang="ru-RU"/>
          </a:p>
        </p:txBody>
      </p:sp>
      <p:sp>
        <p:nvSpPr>
          <p:cNvPr id="1048714" name="Footer Placeholder 4"/>
          <p:cNvSpPr>
            <a:spLocks noGrp="1"/>
          </p:cNvSpPr>
          <p:nvPr>
            <p:ph type="ftr" sz="quarter" idx="11"/>
          </p:nvPr>
        </p:nvSpPr>
        <p:spPr/>
        <p:txBody>
          <a:bodyPr/>
          <a:p>
            <a:endParaRPr lang="ru-RU"/>
          </a:p>
        </p:txBody>
      </p:sp>
      <p:sp>
        <p:nvSpPr>
          <p:cNvPr id="1048715" name="Slide Number Placeholder 5"/>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57" name=""/>
        <p:cNvGrpSpPr/>
        <p:nvPr/>
      </p:nvGrpSpPr>
      <p:grpSpPr>
        <a:xfrm>
          <a:off x="0" y="0"/>
          <a:ext cx="0" cy="0"/>
          <a:chOff x="0" y="0"/>
          <a:chExt cx="0" cy="0"/>
        </a:xfrm>
      </p:grpSpPr>
      <p:sp>
        <p:nvSpPr>
          <p:cNvPr id="1048627" name="Title 1"/>
          <p:cNvSpPr>
            <a:spLocks noGrp="1"/>
          </p:cNvSpPr>
          <p:nvPr>
            <p:ph type="title"/>
          </p:nvPr>
        </p:nvSpPr>
        <p:spPr/>
        <p:txBody>
          <a:bodyPr/>
          <a:lstStyle>
            <a:lvl1pPr>
              <a:defRPr sz="4200"/>
            </a:lvl1pPr>
          </a:lstStyle>
          <a:p>
            <a:r>
              <a:rPr lang="ru-RU" smtClean="0"/>
              <a:t>Образец заголовка</a:t>
            </a:r>
            <a:endParaRPr dirty="0" lang="en-US"/>
          </a:p>
        </p:txBody>
      </p:sp>
      <p:sp>
        <p:nvSpPr>
          <p:cNvPr id="1048628" name="Text Placeholder 2"/>
          <p:cNvSpPr>
            <a:spLocks noGrp="1"/>
          </p:cNvSpPr>
          <p:nvPr>
            <p:ph type="body" idx="1"/>
          </p:nvPr>
        </p:nvSpPr>
        <p:spPr>
          <a:xfrm>
            <a:off x="652463" y="4250949"/>
            <a:ext cx="2940050"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29" name="Picture Placeholder 2"/>
          <p:cNvSpPr>
            <a:spLocks noChangeAspect="1" noGrp="1"/>
          </p:cNvSpPr>
          <p:nvPr>
            <p:ph type="pic" idx="15"/>
          </p:nvPr>
        </p:nvSpPr>
        <p:spPr>
          <a:xfrm>
            <a:off x="652463" y="2209800"/>
            <a:ext cx="2940050"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ru-RU" smtClean="0"/>
              <a:t>Вставка рисунка</a:t>
            </a:r>
            <a:endParaRPr dirty="0" lang="en-US"/>
          </a:p>
        </p:txBody>
      </p:sp>
      <p:sp>
        <p:nvSpPr>
          <p:cNvPr id="1048630" name="Text Placeholder 3"/>
          <p:cNvSpPr>
            <a:spLocks noGrp="1"/>
          </p:cNvSpPr>
          <p:nvPr>
            <p:ph type="body" sz="half" idx="18"/>
          </p:nvPr>
        </p:nvSpPr>
        <p:spPr>
          <a:xfrm>
            <a:off x="652463" y="4827211"/>
            <a:ext cx="2940050"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31" name="Text Placeholder 4"/>
          <p:cNvSpPr>
            <a:spLocks noGrp="1"/>
          </p:cNvSpPr>
          <p:nvPr>
            <p:ph type="body" sz="quarter" idx="3"/>
          </p:nvPr>
        </p:nvSpPr>
        <p:spPr>
          <a:xfrm>
            <a:off x="3889375" y="4250949"/>
            <a:ext cx="2930525"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32" name="Picture Placeholder 2"/>
          <p:cNvSpPr>
            <a:spLocks noChangeAspect="1" noGrp="1"/>
          </p:cNvSpPr>
          <p:nvPr>
            <p:ph type="pic" idx="21"/>
          </p:nvPr>
        </p:nvSpPr>
        <p:spPr>
          <a:xfrm>
            <a:off x="3889374" y="2209800"/>
            <a:ext cx="2930525"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ru-RU" smtClean="0"/>
              <a:t>Вставка рисунка</a:t>
            </a:r>
            <a:endParaRPr dirty="0" lang="en-US"/>
          </a:p>
        </p:txBody>
      </p:sp>
      <p:sp>
        <p:nvSpPr>
          <p:cNvPr id="1048633" name="Text Placeholder 3"/>
          <p:cNvSpPr>
            <a:spLocks noGrp="1"/>
          </p:cNvSpPr>
          <p:nvPr>
            <p:ph type="body" sz="half" idx="19"/>
          </p:nvPr>
        </p:nvSpPr>
        <p:spPr>
          <a:xfrm>
            <a:off x="3888022" y="4827210"/>
            <a:ext cx="2934406"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34" name="Text Placeholder 4"/>
          <p:cNvSpPr>
            <a:spLocks noGrp="1"/>
          </p:cNvSpPr>
          <p:nvPr>
            <p:ph type="body" sz="quarter" idx="13"/>
          </p:nvPr>
        </p:nvSpPr>
        <p:spPr>
          <a:xfrm>
            <a:off x="7124700" y="4250949"/>
            <a:ext cx="2932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35" name="Picture Placeholder 2"/>
          <p:cNvSpPr>
            <a:spLocks noChangeAspect="1" noGrp="1"/>
          </p:cNvSpPr>
          <p:nvPr>
            <p:ph type="pic" idx="22"/>
          </p:nvPr>
        </p:nvSpPr>
        <p:spPr>
          <a:xfrm>
            <a:off x="7124699" y="2209800"/>
            <a:ext cx="2932113"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ru-RU" smtClean="0"/>
              <a:t>Вставка рисунка</a:t>
            </a:r>
            <a:endParaRPr dirty="0" lang="en-US"/>
          </a:p>
        </p:txBody>
      </p:sp>
      <p:sp>
        <p:nvSpPr>
          <p:cNvPr id="1048636" name="Text Placeholder 3"/>
          <p:cNvSpPr>
            <a:spLocks noGrp="1"/>
          </p:cNvSpPr>
          <p:nvPr>
            <p:ph type="body" sz="half" idx="20"/>
          </p:nvPr>
        </p:nvSpPr>
        <p:spPr>
          <a:xfrm>
            <a:off x="7124575" y="4827208"/>
            <a:ext cx="2935997"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cxnSp>
        <p:nvCxnSpPr>
          <p:cNvPr id="3145728" name="Straight Connector 18"/>
          <p:cNvCxnSpPr>
            <a:cxnSpLocks/>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37" name="Date Placeholder 3"/>
          <p:cNvSpPr>
            <a:spLocks noGrp="1"/>
          </p:cNvSpPr>
          <p:nvPr>
            <p:ph type="dt" sz="half" idx="10"/>
          </p:nvPr>
        </p:nvSpPr>
        <p:spPr/>
        <p:txBody>
          <a:bodyPr/>
          <a:p>
            <a:fld id="{75AA85E5-7761-45FC-BF2D-B1FB538408E3}" type="datetimeFigureOut">
              <a:rPr lang="ru-RU" smtClean="0"/>
              <a:t>01.02.2023</a:t>
            </a:fld>
            <a:endParaRPr lang="ru-RU"/>
          </a:p>
        </p:txBody>
      </p:sp>
      <p:sp>
        <p:nvSpPr>
          <p:cNvPr id="1048638" name="Footer Placeholder 4"/>
          <p:cNvSpPr>
            <a:spLocks noGrp="1"/>
          </p:cNvSpPr>
          <p:nvPr>
            <p:ph type="ftr" sz="quarter" idx="11"/>
          </p:nvPr>
        </p:nvSpPr>
        <p:spPr/>
        <p:txBody>
          <a:bodyPr/>
          <a:p>
            <a:endParaRPr lang="ru-RU"/>
          </a:p>
        </p:txBody>
      </p:sp>
      <p:sp>
        <p:nvSpPr>
          <p:cNvPr id="1048639" name="Slide Number Placeholder 5"/>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Заголовок и вертикальный текст">
    <p:spTree>
      <p:nvGrpSpPr>
        <p:cNvPr id="60" name=""/>
        <p:cNvGrpSpPr/>
        <p:nvPr/>
      </p:nvGrpSpPr>
      <p:grpSpPr>
        <a:xfrm>
          <a:off x="0" y="0"/>
          <a:ext cx="0" cy="0"/>
          <a:chOff x="0" y="0"/>
          <a:chExt cx="0" cy="0"/>
        </a:xfrm>
      </p:grpSpPr>
      <p:sp>
        <p:nvSpPr>
          <p:cNvPr id="1048653" name="Title 1"/>
          <p:cNvSpPr>
            <a:spLocks noGrp="1"/>
          </p:cNvSpPr>
          <p:nvPr>
            <p:ph type="title"/>
          </p:nvPr>
        </p:nvSpPr>
        <p:spPr/>
        <p:txBody>
          <a:bodyPr/>
          <a:p>
            <a:r>
              <a:rPr lang="ru-RU" smtClean="0"/>
              <a:t>Образец заголовка</a:t>
            </a:r>
            <a:endParaRPr dirty="0" lang="en-US"/>
          </a:p>
        </p:txBody>
      </p:sp>
      <p:sp>
        <p:nvSpPr>
          <p:cNvPr id="1048654" name="Vertical Text Placeholder 2"/>
          <p:cNvSpPr>
            <a:spLocks noGrp="1"/>
          </p:cNvSpPr>
          <p:nvPr>
            <p:ph type="body" orient="vert" idx="1"/>
          </p:nvPr>
        </p:nvSpPr>
        <p:spPr/>
        <p:txBody>
          <a:bodyPr anchor="t" anchorCtr="0"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55" name="Date Placeholder 3"/>
          <p:cNvSpPr>
            <a:spLocks noGrp="1"/>
          </p:cNvSpPr>
          <p:nvPr>
            <p:ph type="dt" sz="half" idx="10"/>
          </p:nvPr>
        </p:nvSpPr>
        <p:spPr/>
        <p:txBody>
          <a:bodyPr/>
          <a:p>
            <a:fld id="{75AA85E5-7761-45FC-BF2D-B1FB538408E3}" type="datetimeFigureOut">
              <a:rPr lang="ru-RU" smtClean="0"/>
              <a:t>01.02.2023</a:t>
            </a:fld>
            <a:endParaRPr lang="ru-RU"/>
          </a:p>
        </p:txBody>
      </p:sp>
      <p:sp>
        <p:nvSpPr>
          <p:cNvPr id="1048656" name="Footer Placeholder 4"/>
          <p:cNvSpPr>
            <a:spLocks noGrp="1"/>
          </p:cNvSpPr>
          <p:nvPr>
            <p:ph type="ftr" sz="quarter" idx="11"/>
          </p:nvPr>
        </p:nvSpPr>
        <p:spPr/>
        <p:txBody>
          <a:bodyPr/>
          <a:p>
            <a:endParaRPr lang="ru-RU"/>
          </a:p>
        </p:txBody>
      </p:sp>
      <p:sp>
        <p:nvSpPr>
          <p:cNvPr id="1048657" name="Slide Number Placeholder 5"/>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Вертикальный заголовок и текст">
    <p:spTree>
      <p:nvGrpSpPr>
        <p:cNvPr id="58" name=""/>
        <p:cNvGrpSpPr/>
        <p:nvPr/>
      </p:nvGrpSpPr>
      <p:grpSpPr>
        <a:xfrm>
          <a:off x="0" y="0"/>
          <a:ext cx="0" cy="0"/>
          <a:chOff x="0" y="0"/>
          <a:chExt cx="0" cy="0"/>
        </a:xfrm>
      </p:grpSpPr>
      <p:sp>
        <p:nvSpPr>
          <p:cNvPr id="1048640" name="Vertical Title 1"/>
          <p:cNvSpPr>
            <a:spLocks noGrp="1"/>
          </p:cNvSpPr>
          <p:nvPr>
            <p:ph type="title" orient="vert"/>
          </p:nvPr>
        </p:nvSpPr>
        <p:spPr>
          <a:xfrm>
            <a:off x="8304212" y="430213"/>
            <a:ext cx="1752601" cy="5826125"/>
          </a:xfrm>
        </p:spPr>
        <p:txBody>
          <a:bodyPr anchor="b" anchorCtr="0" vert="eaVert"/>
          <a:p>
            <a:r>
              <a:rPr lang="ru-RU" smtClean="0"/>
              <a:t>Образец заголовка</a:t>
            </a:r>
            <a:endParaRPr dirty="0" lang="en-US"/>
          </a:p>
        </p:txBody>
      </p:sp>
      <p:sp>
        <p:nvSpPr>
          <p:cNvPr id="1048641" name="Vertical Text Placeholder 2"/>
          <p:cNvSpPr>
            <a:spLocks noGrp="1"/>
          </p:cNvSpPr>
          <p:nvPr>
            <p:ph type="body" orient="vert" idx="1"/>
          </p:nvPr>
        </p:nvSpPr>
        <p:spPr>
          <a:xfrm>
            <a:off x="652463" y="887414"/>
            <a:ext cx="7423149" cy="5368924"/>
          </a:xfrm>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42" name="Date Placeholder 3"/>
          <p:cNvSpPr>
            <a:spLocks noGrp="1"/>
          </p:cNvSpPr>
          <p:nvPr>
            <p:ph type="dt" sz="half" idx="10"/>
          </p:nvPr>
        </p:nvSpPr>
        <p:spPr/>
        <p:txBody>
          <a:bodyPr/>
          <a:p>
            <a:fld id="{75AA85E5-7761-45FC-BF2D-B1FB538408E3}" type="datetimeFigureOut">
              <a:rPr lang="ru-RU" smtClean="0"/>
              <a:t>01.02.2023</a:t>
            </a:fld>
            <a:endParaRPr lang="ru-RU"/>
          </a:p>
        </p:txBody>
      </p:sp>
      <p:sp>
        <p:nvSpPr>
          <p:cNvPr id="1048643" name="Footer Placeholder 4"/>
          <p:cNvSpPr>
            <a:spLocks noGrp="1"/>
          </p:cNvSpPr>
          <p:nvPr>
            <p:ph type="ftr" sz="quarter" idx="11"/>
          </p:nvPr>
        </p:nvSpPr>
        <p:spPr/>
        <p:txBody>
          <a:bodyPr/>
          <a:p>
            <a:endParaRPr lang="ru-RU"/>
          </a:p>
        </p:txBody>
      </p:sp>
      <p:sp>
        <p:nvSpPr>
          <p:cNvPr id="1048644" name="Slide Number Placeholder 5"/>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Заголовок и объект">
    <p:spTree>
      <p:nvGrpSpPr>
        <p:cNvPr id="39" name=""/>
        <p:cNvGrpSpPr/>
        <p:nvPr/>
      </p:nvGrpSpPr>
      <p:grpSpPr>
        <a:xfrm>
          <a:off x="0" y="0"/>
          <a:ext cx="0" cy="0"/>
          <a:chOff x="0" y="0"/>
          <a:chExt cx="0" cy="0"/>
        </a:xfrm>
      </p:grpSpPr>
      <p:sp>
        <p:nvSpPr>
          <p:cNvPr id="1048590" name="Title 1"/>
          <p:cNvSpPr>
            <a:spLocks noGrp="1"/>
          </p:cNvSpPr>
          <p:nvPr>
            <p:ph type="title"/>
          </p:nvPr>
        </p:nvSpPr>
        <p:spPr/>
        <p:txBody>
          <a:bodyPr/>
          <a:p>
            <a:r>
              <a:rPr lang="ru-RU" smtClean="0"/>
              <a:t>Образец заголовка</a:t>
            </a:r>
            <a:endParaRPr dirty="0" lang="en-US"/>
          </a:p>
        </p:txBody>
      </p:sp>
      <p:sp>
        <p:nvSpPr>
          <p:cNvPr id="1048591" name="Content Placeholder 2"/>
          <p:cNvSpPr>
            <a:spLocks noGrp="1"/>
          </p:cNvSpPr>
          <p:nvPr>
            <p:ph idx="1"/>
          </p:nvPr>
        </p:nvSpPr>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592" name="Date Placeholder 3"/>
          <p:cNvSpPr>
            <a:spLocks noGrp="1"/>
          </p:cNvSpPr>
          <p:nvPr>
            <p:ph type="dt" sz="half" idx="10"/>
          </p:nvPr>
        </p:nvSpPr>
        <p:spPr/>
        <p:txBody>
          <a:bodyPr/>
          <a:p>
            <a:fld id="{75AA85E5-7761-45FC-BF2D-B1FB538408E3}" type="datetimeFigureOut">
              <a:rPr lang="ru-RU" smtClean="0"/>
              <a:t>01.02.2023</a:t>
            </a:fld>
            <a:endParaRPr lang="ru-RU"/>
          </a:p>
        </p:txBody>
      </p:sp>
      <p:sp>
        <p:nvSpPr>
          <p:cNvPr id="1048593" name="Footer Placeholder 4"/>
          <p:cNvSpPr>
            <a:spLocks noGrp="1"/>
          </p:cNvSpPr>
          <p:nvPr>
            <p:ph type="ftr" sz="quarter" idx="11"/>
          </p:nvPr>
        </p:nvSpPr>
        <p:spPr/>
        <p:txBody>
          <a:bodyPr/>
          <a:p>
            <a:endParaRPr lang="ru-RU"/>
          </a:p>
        </p:txBody>
      </p:sp>
      <p:sp>
        <p:nvSpPr>
          <p:cNvPr id="1048594" name="Slide Number Placeholder 5"/>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Заголовок раздела">
    <p:spTree>
      <p:nvGrpSpPr>
        <p:cNvPr id="65" name=""/>
        <p:cNvGrpSpPr/>
        <p:nvPr/>
      </p:nvGrpSpPr>
      <p:grpSpPr>
        <a:xfrm>
          <a:off x="0" y="0"/>
          <a:ext cx="0" cy="0"/>
          <a:chOff x="0" y="0"/>
          <a:chExt cx="0" cy="0"/>
        </a:xfrm>
      </p:grpSpPr>
      <p:sp>
        <p:nvSpPr>
          <p:cNvPr id="1048679" name="Title 1"/>
          <p:cNvSpPr>
            <a:spLocks noGrp="1"/>
          </p:cNvSpPr>
          <p:nvPr>
            <p:ph type="title"/>
          </p:nvPr>
        </p:nvSpPr>
        <p:spPr>
          <a:xfrm>
            <a:off x="1154956" y="2861733"/>
            <a:ext cx="8825657" cy="1915647"/>
          </a:xfrm>
        </p:spPr>
        <p:txBody>
          <a:bodyPr anchor="b"/>
          <a:lstStyle>
            <a:lvl1pPr algn="l">
              <a:defRPr b="0" cap="none" sz="4000"/>
            </a:lvl1pPr>
          </a:lstStyle>
          <a:p>
            <a:r>
              <a:rPr lang="ru-RU" smtClean="0"/>
              <a:t>Образец заголовка</a:t>
            </a:r>
            <a:endParaRPr dirty="0" lang="en-US"/>
          </a:p>
        </p:txBody>
      </p:sp>
      <p:sp>
        <p:nvSpPr>
          <p:cNvPr id="1048680" name="Text Placeholder 2"/>
          <p:cNvSpPr>
            <a:spLocks noGrp="1"/>
          </p:cNvSpPr>
          <p:nvPr>
            <p:ph type="body" idx="1"/>
          </p:nvPr>
        </p:nvSpPr>
        <p:spPr>
          <a:xfrm>
            <a:off x="1154955" y="4777381"/>
            <a:ext cx="8825658" cy="860400"/>
          </a:xfrm>
        </p:spPr>
        <p:txBody>
          <a:bodyPr anchor="t"/>
          <a:lstStyle>
            <a:lvl1pPr algn="l" indent="0" marL="0">
              <a:buNone/>
              <a:defRPr cap="all"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smtClean="0"/>
              <a:t>Образец текста</a:t>
            </a:r>
          </a:p>
        </p:txBody>
      </p:sp>
      <p:sp>
        <p:nvSpPr>
          <p:cNvPr id="1048681" name="Date Placeholder 3"/>
          <p:cNvSpPr>
            <a:spLocks noGrp="1"/>
          </p:cNvSpPr>
          <p:nvPr>
            <p:ph type="dt" sz="half" idx="10"/>
          </p:nvPr>
        </p:nvSpPr>
        <p:spPr/>
        <p:txBody>
          <a:bodyPr/>
          <a:p>
            <a:fld id="{75AA85E5-7761-45FC-BF2D-B1FB538408E3}" type="datetimeFigureOut">
              <a:rPr lang="ru-RU" smtClean="0"/>
              <a:t>01.02.2023</a:t>
            </a:fld>
            <a:endParaRPr lang="ru-RU"/>
          </a:p>
        </p:txBody>
      </p:sp>
      <p:sp>
        <p:nvSpPr>
          <p:cNvPr id="1048682" name="Footer Placeholder 4"/>
          <p:cNvSpPr>
            <a:spLocks noGrp="1"/>
          </p:cNvSpPr>
          <p:nvPr>
            <p:ph type="ftr" sz="quarter" idx="11"/>
          </p:nvPr>
        </p:nvSpPr>
        <p:spPr/>
        <p:txBody>
          <a:bodyPr/>
          <a:p>
            <a:endParaRPr lang="ru-RU"/>
          </a:p>
        </p:txBody>
      </p:sp>
      <p:sp>
        <p:nvSpPr>
          <p:cNvPr id="1048683" name="Slide Number Placeholder 5"/>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Два объекта">
    <p:spTree>
      <p:nvGrpSpPr>
        <p:cNvPr id="67" name=""/>
        <p:cNvGrpSpPr/>
        <p:nvPr/>
      </p:nvGrpSpPr>
      <p:grpSpPr>
        <a:xfrm>
          <a:off x="0" y="0"/>
          <a:ext cx="0" cy="0"/>
          <a:chOff x="0" y="0"/>
          <a:chExt cx="0" cy="0"/>
        </a:xfrm>
      </p:grpSpPr>
      <p:sp>
        <p:nvSpPr>
          <p:cNvPr id="1048690" name="Title 1"/>
          <p:cNvSpPr>
            <a:spLocks noGrp="1"/>
          </p:cNvSpPr>
          <p:nvPr>
            <p:ph type="title"/>
          </p:nvPr>
        </p:nvSpPr>
        <p:spPr/>
        <p:txBody>
          <a:bodyPr/>
          <a:p>
            <a:r>
              <a:rPr lang="ru-RU" smtClean="0"/>
              <a:t>Образец заголовка</a:t>
            </a:r>
            <a:endParaRPr dirty="0" lang="en-US"/>
          </a:p>
        </p:txBody>
      </p:sp>
      <p:sp>
        <p:nvSpPr>
          <p:cNvPr id="1048691"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92"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93" name="Date Placeholder 4"/>
          <p:cNvSpPr>
            <a:spLocks noGrp="1"/>
          </p:cNvSpPr>
          <p:nvPr>
            <p:ph type="dt" sz="half" idx="10"/>
          </p:nvPr>
        </p:nvSpPr>
        <p:spPr/>
        <p:txBody>
          <a:bodyPr/>
          <a:p>
            <a:fld id="{75AA85E5-7761-45FC-BF2D-B1FB538408E3}" type="datetimeFigureOut">
              <a:rPr lang="ru-RU" smtClean="0"/>
              <a:t>01.02.2023</a:t>
            </a:fld>
            <a:endParaRPr lang="ru-RU"/>
          </a:p>
        </p:txBody>
      </p:sp>
      <p:sp>
        <p:nvSpPr>
          <p:cNvPr id="1048694" name="Footer Placeholder 5"/>
          <p:cNvSpPr>
            <a:spLocks noGrp="1"/>
          </p:cNvSpPr>
          <p:nvPr>
            <p:ph type="ftr" sz="quarter" idx="11"/>
          </p:nvPr>
        </p:nvSpPr>
        <p:spPr/>
        <p:txBody>
          <a:bodyPr/>
          <a:p>
            <a:endParaRPr lang="ru-RU"/>
          </a:p>
        </p:txBody>
      </p:sp>
      <p:sp>
        <p:nvSpPr>
          <p:cNvPr id="1048695" name="Slide Number Placeholder 6"/>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Сравнение">
    <p:spTree>
      <p:nvGrpSpPr>
        <p:cNvPr id="59" name=""/>
        <p:cNvGrpSpPr/>
        <p:nvPr/>
      </p:nvGrpSpPr>
      <p:grpSpPr>
        <a:xfrm>
          <a:off x="0" y="0"/>
          <a:ext cx="0" cy="0"/>
          <a:chOff x="0" y="0"/>
          <a:chExt cx="0" cy="0"/>
        </a:xfrm>
      </p:grpSpPr>
      <p:sp>
        <p:nvSpPr>
          <p:cNvPr id="1048645" name="Title 1"/>
          <p:cNvSpPr>
            <a:spLocks noGrp="1"/>
          </p:cNvSpPr>
          <p:nvPr>
            <p:ph type="title"/>
          </p:nvPr>
        </p:nvSpPr>
        <p:spPr/>
        <p:txBody>
          <a:bodyPr/>
          <a:p>
            <a:r>
              <a:rPr lang="ru-RU" smtClean="0"/>
              <a:t>Образец заголовка</a:t>
            </a:r>
            <a:endParaRPr dirty="0" lang="en-US"/>
          </a:p>
        </p:txBody>
      </p:sp>
      <p:sp>
        <p:nvSpPr>
          <p:cNvPr id="1048646" name="Text Placeholder 2"/>
          <p:cNvSpPr>
            <a:spLocks noGrp="1"/>
          </p:cNvSpPr>
          <p:nvPr>
            <p:ph type="body" idx="1"/>
          </p:nvPr>
        </p:nvSpPr>
        <p:spPr>
          <a:xfrm>
            <a:off x="1103313" y="1905000"/>
            <a:ext cx="4396338"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47"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48" name="Text Placeholder 4"/>
          <p:cNvSpPr>
            <a:spLocks noGrp="1"/>
          </p:cNvSpPr>
          <p:nvPr>
            <p:ph type="body" sz="quarter" idx="3"/>
          </p:nvPr>
        </p:nvSpPr>
        <p:spPr>
          <a:xfrm>
            <a:off x="5654495" y="1905000"/>
            <a:ext cx="4396339"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49"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50" name="Date Placeholder 6"/>
          <p:cNvSpPr>
            <a:spLocks noGrp="1"/>
          </p:cNvSpPr>
          <p:nvPr>
            <p:ph type="dt" sz="half" idx="10"/>
          </p:nvPr>
        </p:nvSpPr>
        <p:spPr/>
        <p:txBody>
          <a:bodyPr/>
          <a:p>
            <a:fld id="{75AA85E5-7761-45FC-BF2D-B1FB538408E3}" type="datetimeFigureOut">
              <a:rPr lang="ru-RU" smtClean="0"/>
              <a:t>01.02.2023</a:t>
            </a:fld>
            <a:endParaRPr lang="ru-RU"/>
          </a:p>
        </p:txBody>
      </p:sp>
      <p:sp>
        <p:nvSpPr>
          <p:cNvPr id="1048651" name="Footer Placeholder 7"/>
          <p:cNvSpPr>
            <a:spLocks noGrp="1"/>
          </p:cNvSpPr>
          <p:nvPr>
            <p:ph type="ftr" sz="quarter" idx="11"/>
          </p:nvPr>
        </p:nvSpPr>
        <p:spPr/>
        <p:txBody>
          <a:bodyPr/>
          <a:p>
            <a:endParaRPr lang="ru-RU"/>
          </a:p>
        </p:txBody>
      </p:sp>
      <p:sp>
        <p:nvSpPr>
          <p:cNvPr id="1048652" name="Slide Number Placeholder 8"/>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Только заголовок">
    <p:spTree>
      <p:nvGrpSpPr>
        <p:cNvPr id="68" name=""/>
        <p:cNvGrpSpPr/>
        <p:nvPr/>
      </p:nvGrpSpPr>
      <p:grpSpPr>
        <a:xfrm>
          <a:off x="0" y="0"/>
          <a:ext cx="0" cy="0"/>
          <a:chOff x="0" y="0"/>
          <a:chExt cx="0" cy="0"/>
        </a:xfrm>
      </p:grpSpPr>
      <p:sp>
        <p:nvSpPr>
          <p:cNvPr id="1048696" name="Title 1"/>
          <p:cNvSpPr>
            <a:spLocks noGrp="1"/>
          </p:cNvSpPr>
          <p:nvPr>
            <p:ph type="title"/>
          </p:nvPr>
        </p:nvSpPr>
        <p:spPr/>
        <p:txBody>
          <a:bodyPr/>
          <a:p>
            <a:r>
              <a:rPr lang="ru-RU" smtClean="0"/>
              <a:t>Образец заголовка</a:t>
            </a:r>
            <a:endParaRPr dirty="0" lang="en-US"/>
          </a:p>
        </p:txBody>
      </p:sp>
      <p:sp>
        <p:nvSpPr>
          <p:cNvPr id="1048697" name="Date Placeholder 2"/>
          <p:cNvSpPr>
            <a:spLocks noGrp="1"/>
          </p:cNvSpPr>
          <p:nvPr>
            <p:ph type="dt" sz="half" idx="10"/>
          </p:nvPr>
        </p:nvSpPr>
        <p:spPr/>
        <p:txBody>
          <a:bodyPr/>
          <a:p>
            <a:fld id="{75AA85E5-7761-45FC-BF2D-B1FB538408E3}" type="datetimeFigureOut">
              <a:rPr lang="ru-RU" smtClean="0"/>
              <a:t>01.02.2023</a:t>
            </a:fld>
            <a:endParaRPr lang="ru-RU"/>
          </a:p>
        </p:txBody>
      </p:sp>
      <p:sp>
        <p:nvSpPr>
          <p:cNvPr id="1048698" name="Footer Placeholder 3"/>
          <p:cNvSpPr>
            <a:spLocks noGrp="1"/>
          </p:cNvSpPr>
          <p:nvPr>
            <p:ph type="ftr" sz="quarter" idx="11"/>
          </p:nvPr>
        </p:nvSpPr>
        <p:spPr/>
        <p:txBody>
          <a:bodyPr/>
          <a:p>
            <a:endParaRPr lang="ru-RU"/>
          </a:p>
        </p:txBody>
      </p:sp>
      <p:sp>
        <p:nvSpPr>
          <p:cNvPr id="1048699" name="Slide Number Placeholder 4"/>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Пустой слайд">
    <p:spTree>
      <p:nvGrpSpPr>
        <p:cNvPr id="63" name=""/>
        <p:cNvGrpSpPr/>
        <p:nvPr/>
      </p:nvGrpSpPr>
      <p:grpSpPr>
        <a:xfrm>
          <a:off x="0" y="0"/>
          <a:ext cx="0" cy="0"/>
          <a:chOff x="0" y="0"/>
          <a:chExt cx="0" cy="0"/>
        </a:xfrm>
      </p:grpSpPr>
      <p:sp>
        <p:nvSpPr>
          <p:cNvPr id="1048671" name="Date Placeholder 1"/>
          <p:cNvSpPr>
            <a:spLocks noGrp="1"/>
          </p:cNvSpPr>
          <p:nvPr>
            <p:ph type="dt" sz="half" idx="10"/>
          </p:nvPr>
        </p:nvSpPr>
        <p:spPr/>
        <p:txBody>
          <a:bodyPr/>
          <a:p>
            <a:fld id="{75AA85E5-7761-45FC-BF2D-B1FB538408E3}" type="datetimeFigureOut">
              <a:rPr lang="ru-RU" smtClean="0"/>
              <a:t>01.02.2023</a:t>
            </a:fld>
            <a:endParaRPr lang="ru-RU"/>
          </a:p>
        </p:txBody>
      </p:sp>
      <p:sp>
        <p:nvSpPr>
          <p:cNvPr id="1048672" name="Footer Placeholder 2"/>
          <p:cNvSpPr>
            <a:spLocks noGrp="1"/>
          </p:cNvSpPr>
          <p:nvPr>
            <p:ph type="ftr" sz="quarter" idx="11"/>
          </p:nvPr>
        </p:nvSpPr>
        <p:spPr/>
        <p:txBody>
          <a:bodyPr/>
          <a:p>
            <a:endParaRPr lang="ru-RU"/>
          </a:p>
        </p:txBody>
      </p:sp>
      <p:sp>
        <p:nvSpPr>
          <p:cNvPr id="1048673" name="Slide Number Placeholder 3"/>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Объект с подписью">
    <p:spTree>
      <p:nvGrpSpPr>
        <p:cNvPr id="66" name=""/>
        <p:cNvGrpSpPr/>
        <p:nvPr/>
      </p:nvGrpSpPr>
      <p:grpSpPr>
        <a:xfrm>
          <a:off x="0" y="0"/>
          <a:ext cx="0" cy="0"/>
          <a:chOff x="0" y="0"/>
          <a:chExt cx="0" cy="0"/>
        </a:xfrm>
      </p:grpSpPr>
      <p:sp>
        <p:nvSpPr>
          <p:cNvPr id="1048684" name="Title 1"/>
          <p:cNvSpPr>
            <a:spLocks noGrp="1"/>
          </p:cNvSpPr>
          <p:nvPr>
            <p:ph type="title"/>
          </p:nvPr>
        </p:nvSpPr>
        <p:spPr>
          <a:xfrm>
            <a:off x="1154953" y="1447800"/>
            <a:ext cx="3401064" cy="1447800"/>
          </a:xfrm>
        </p:spPr>
        <p:txBody>
          <a:bodyPr anchor="b"/>
          <a:lstStyle>
            <a:lvl1pPr algn="l">
              <a:defRPr b="0" sz="2400"/>
            </a:lvl1pPr>
          </a:lstStyle>
          <a:p>
            <a:r>
              <a:rPr lang="ru-RU" smtClean="0"/>
              <a:t>Образец заголовка</a:t>
            </a:r>
            <a:endParaRPr dirty="0" lang="en-US"/>
          </a:p>
        </p:txBody>
      </p:sp>
      <p:sp>
        <p:nvSpPr>
          <p:cNvPr id="1048685"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86" name="Text Placeholder 3"/>
          <p:cNvSpPr>
            <a:spLocks noGrp="1"/>
          </p:cNvSpPr>
          <p:nvPr>
            <p:ph type="body" sz="half" idx="2"/>
          </p:nvPr>
        </p:nvSpPr>
        <p:spPr>
          <a:xfrm>
            <a:off x="1154953" y="3129280"/>
            <a:ext cx="3401063" cy="2895599"/>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87" name="Date Placeholder 4"/>
          <p:cNvSpPr>
            <a:spLocks noGrp="1"/>
          </p:cNvSpPr>
          <p:nvPr>
            <p:ph type="dt" sz="half" idx="10"/>
          </p:nvPr>
        </p:nvSpPr>
        <p:spPr/>
        <p:txBody>
          <a:bodyPr/>
          <a:p>
            <a:fld id="{75AA85E5-7761-45FC-BF2D-B1FB538408E3}" type="datetimeFigureOut">
              <a:rPr lang="ru-RU" smtClean="0"/>
              <a:t>01.02.2023</a:t>
            </a:fld>
            <a:endParaRPr lang="ru-RU"/>
          </a:p>
        </p:txBody>
      </p:sp>
      <p:sp>
        <p:nvSpPr>
          <p:cNvPr id="1048688" name="Footer Placeholder 5"/>
          <p:cNvSpPr>
            <a:spLocks noGrp="1"/>
          </p:cNvSpPr>
          <p:nvPr>
            <p:ph type="ftr" sz="quarter" idx="11"/>
          </p:nvPr>
        </p:nvSpPr>
        <p:spPr/>
        <p:txBody>
          <a:bodyPr/>
          <a:p>
            <a:endParaRPr lang="ru-RU"/>
          </a:p>
        </p:txBody>
      </p:sp>
      <p:sp>
        <p:nvSpPr>
          <p:cNvPr id="1048689" name="Slide Number Placeholder 6"/>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Рисунок с подписью">
    <p:spTree>
      <p:nvGrpSpPr>
        <p:cNvPr id="69" name=""/>
        <p:cNvGrpSpPr/>
        <p:nvPr/>
      </p:nvGrpSpPr>
      <p:grpSpPr>
        <a:xfrm>
          <a:off x="0" y="0"/>
          <a:ext cx="0" cy="0"/>
          <a:chOff x="0" y="0"/>
          <a:chExt cx="0" cy="0"/>
        </a:xfrm>
      </p:grpSpPr>
      <p:sp>
        <p:nvSpPr>
          <p:cNvPr id="1048700" name="Title 1"/>
          <p:cNvSpPr>
            <a:spLocks noGrp="1"/>
          </p:cNvSpPr>
          <p:nvPr>
            <p:ph type="title"/>
          </p:nvPr>
        </p:nvSpPr>
        <p:spPr>
          <a:xfrm>
            <a:off x="1153907" y="1854192"/>
            <a:ext cx="5092906" cy="1574808"/>
          </a:xfrm>
        </p:spPr>
        <p:txBody>
          <a:bodyPr anchor="b">
            <a:normAutofit/>
          </a:bodyPr>
          <a:lstStyle>
            <a:lvl1pPr algn="l">
              <a:defRPr b="0" sz="3600"/>
            </a:lvl1pPr>
          </a:lstStyle>
          <a:p>
            <a:r>
              <a:rPr lang="ru-RU" smtClean="0"/>
              <a:t>Образец заголовка</a:t>
            </a:r>
            <a:endParaRPr dirty="0" lang="en-US"/>
          </a:p>
        </p:txBody>
      </p:sp>
      <p:sp>
        <p:nvSpPr>
          <p:cNvPr id="1048701" name="Picture Placeholder 2"/>
          <p:cNvSpPr>
            <a:spLocks noChangeAspect="1" noGrp="1"/>
          </p:cNvSpPr>
          <p:nvPr>
            <p:ph type="pic" idx="1"/>
          </p:nvPr>
        </p:nvSpPr>
        <p:spPr>
          <a:xfrm>
            <a:off x="6949546" y="1143000"/>
            <a:ext cx="3200400" cy="4572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ru-RU" smtClean="0"/>
              <a:t>Вставка рисунка</a:t>
            </a:r>
            <a:endParaRPr dirty="0" lang="en-US"/>
          </a:p>
        </p:txBody>
      </p:sp>
      <p:sp>
        <p:nvSpPr>
          <p:cNvPr id="1048702" name="Text Placeholder 3"/>
          <p:cNvSpPr>
            <a:spLocks noGrp="1"/>
          </p:cNvSpPr>
          <p:nvPr>
            <p:ph type="body" sz="half" idx="2"/>
          </p:nvPr>
        </p:nvSpPr>
        <p:spPr>
          <a:xfrm>
            <a:off x="1154954" y="3657600"/>
            <a:ext cx="5084979" cy="1371600"/>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703" name="Date Placeholder 4"/>
          <p:cNvSpPr>
            <a:spLocks noGrp="1"/>
          </p:cNvSpPr>
          <p:nvPr>
            <p:ph type="dt" sz="half" idx="10"/>
          </p:nvPr>
        </p:nvSpPr>
        <p:spPr/>
        <p:txBody>
          <a:bodyPr/>
          <a:p>
            <a:fld id="{75AA85E5-7761-45FC-BF2D-B1FB538408E3}" type="datetimeFigureOut">
              <a:rPr lang="ru-RU" smtClean="0"/>
              <a:t>01.02.2023</a:t>
            </a:fld>
            <a:endParaRPr lang="ru-RU"/>
          </a:p>
        </p:txBody>
      </p:sp>
      <p:sp>
        <p:nvSpPr>
          <p:cNvPr id="1048704" name="Footer Placeholder 5"/>
          <p:cNvSpPr>
            <a:spLocks noGrp="1"/>
          </p:cNvSpPr>
          <p:nvPr>
            <p:ph type="ftr" sz="quarter" idx="11"/>
          </p:nvPr>
        </p:nvSpPr>
        <p:spPr/>
        <p:txBody>
          <a:bodyPr/>
          <a:p>
            <a:endParaRPr lang="ru-RU"/>
          </a:p>
        </p:txBody>
      </p:sp>
      <p:sp>
        <p:nvSpPr>
          <p:cNvPr id="1048705" name="Slide Number Placeholder 6"/>
          <p:cNvSpPr>
            <a:spLocks noGrp="1"/>
          </p:cNvSpPr>
          <p:nvPr>
            <p:ph type="sldNum" sz="quarter" idx="12"/>
          </p:nvPr>
        </p:nvSpPr>
        <p:spPr/>
        <p:txBody>
          <a:bodyPr/>
          <a:p>
            <a:fld id="{6EFDB2E2-2B06-4F67-BA01-B2A896C98A6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image" Target="../media/image1.png"/><Relationship Id="rId19" Type="http://schemas.openxmlformats.org/officeDocument/2006/relationships/image" Target="../media/image2.png"/><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1" name=""/>
        <p:cNvGrpSpPr/>
        <p:nvPr/>
      </p:nvGrpSpPr>
      <p:grpSpPr>
        <a:xfrm>
          <a:off x="0" y="0"/>
          <a:ext cx="0" cy="0"/>
          <a:chOff x="0" y="0"/>
          <a:chExt cx="0" cy="0"/>
        </a:xfrm>
      </p:grpSpPr>
      <p:pic>
        <p:nvPicPr>
          <p:cNvPr id="2097152" name="Picture 7"/>
          <p:cNvPicPr>
            <a:picLocks noChangeAspect="1"/>
          </p:cNvPicPr>
          <p:nvPr/>
        </p:nvPicPr>
        <p:blipFill rotWithShape="1">
          <a:blip xmlns:r="http://schemas.openxmlformats.org/officeDocument/2006/relationships" r:embed="rId18"/>
          <a:srcRect l="3613"/>
          <a:stretch>
            <a:fillRect/>
          </a:stretch>
        </p:blipFill>
        <p:spPr>
          <a:xfrm>
            <a:off x="0" y="2669685"/>
            <a:ext cx="4037012" cy="4188315"/>
          </a:xfrm>
          <a:prstGeom prst="rect"/>
        </p:spPr>
      </p:pic>
      <p:pic>
        <p:nvPicPr>
          <p:cNvPr id="2097153" name="Picture 6"/>
          <p:cNvPicPr>
            <a:picLocks noChangeAspect="1"/>
          </p:cNvPicPr>
          <p:nvPr/>
        </p:nvPicPr>
        <p:blipFill rotWithShape="1">
          <a:blip xmlns:r="http://schemas.openxmlformats.org/officeDocument/2006/relationships" r:embed="rId19"/>
          <a:srcRect l="35640"/>
          <a:stretch>
            <a:fillRect/>
          </a:stretch>
        </p:blipFill>
        <p:spPr>
          <a:xfrm>
            <a:off x="0" y="2892347"/>
            <a:ext cx="1522412" cy="2365453"/>
          </a:xfrm>
          <a:prstGeom prst="rect"/>
        </p:spPr>
      </p:pic>
      <p:sp>
        <p:nvSpPr>
          <p:cNvPr id="1048576" name="Oval 15"/>
          <p:cNvSpPr/>
          <p:nvPr/>
        </p:nvSpPr>
        <p:spPr>
          <a:xfrm>
            <a:off x="8609012" y="1676400"/>
            <a:ext cx="2819400" cy="2819400"/>
          </a:xfrm>
          <a:prstGeom prst="ellipse"/>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xmlns:r="http://schemas.openxmlformats.org/officeDocument/2006/relationships" r:embed="rId20"/>
          <a:srcRect t="28813"/>
          <a:stretch>
            <a:fillRect/>
          </a:stretch>
        </p:blipFill>
        <p:spPr>
          <a:xfrm>
            <a:off x="7999412" y="0"/>
            <a:ext cx="1603387" cy="1141407"/>
          </a:xfrm>
          <a:prstGeom prst="rect"/>
        </p:spPr>
      </p:pic>
      <p:pic>
        <p:nvPicPr>
          <p:cNvPr id="2097155" name="Picture 9"/>
          <p:cNvPicPr>
            <a:picLocks noChangeAspect="1"/>
          </p:cNvPicPr>
          <p:nvPr/>
        </p:nvPicPr>
        <p:blipFill rotWithShape="1">
          <a:blip xmlns:r="http://schemas.openxmlformats.org/officeDocument/2006/relationships" r:embed="rId21"/>
          <a:srcRect b="23320"/>
          <a:stretch>
            <a:fillRect/>
          </a:stretch>
        </p:blipFill>
        <p:spPr>
          <a:xfrm>
            <a:off x="8605878" y="6096000"/>
            <a:ext cx="993734" cy="762000"/>
          </a:xfrm>
          <a:prstGeom prst="rect"/>
        </p:spPr>
      </p:pic>
      <p:sp>
        <p:nvSpPr>
          <p:cNvPr id="1048577" name="Rectangle 13"/>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p:spPr>
        <p:txBody>
          <a:bodyPr anchor="t" bIns="45720" lIns="91440" rIns="91440" rtlCol="0" tIns="45720" vert="horz">
            <a:noAutofit/>
          </a:bodyPr>
          <a:p>
            <a:r>
              <a:rPr lang="ru-RU" smtClean="0"/>
              <a:t>Образец заголовка</a:t>
            </a:r>
            <a:endParaRPr dirty="0" lang="en-US"/>
          </a:p>
        </p:txBody>
      </p:sp>
      <p:sp>
        <p:nvSpPr>
          <p:cNvPr id="1048579" name="Text Placeholder 2"/>
          <p:cNvSpPr>
            <a:spLocks noGrp="1"/>
          </p:cNvSpPr>
          <p:nvPr>
            <p:ph type="body" idx="1"/>
          </p:nvPr>
        </p:nvSpPr>
        <p:spPr>
          <a:xfrm>
            <a:off x="1103312" y="2052918"/>
            <a:ext cx="8946541" cy="4195481"/>
          </a:xfrm>
          <a:prstGeom prst="rect"/>
        </p:spPr>
        <p:txBody>
          <a:bodyPr bIns="45720" lIns="91440" rIns="91440" rtlCol="0" tIns="45720" vert="horz">
            <a:normAutofit/>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580" name="Date Placeholder 3"/>
          <p:cNvSpPr>
            <a:spLocks noGrp="1"/>
          </p:cNvSpPr>
          <p:nvPr>
            <p:ph type="dt" sz="half" idx="2"/>
          </p:nvPr>
        </p:nvSpPr>
        <p:spPr>
          <a:xfrm rot="5400000">
            <a:off x="10155639" y="1790701"/>
            <a:ext cx="990599" cy="304799"/>
          </a:xfrm>
          <a:prstGeom prst="rect"/>
        </p:spPr>
        <p:txBody>
          <a:bodyPr anchor="t" bIns="45720" lIns="91440" rIns="91440" rtlCol="0" tIns="45720" vert="horz"/>
          <a:lstStyle>
            <a:lvl1pPr algn="l">
              <a:defRPr b="0" sz="1100" i="0">
                <a:solidFill>
                  <a:schemeClr val="tx1">
                    <a:tint val="75000"/>
                    <a:alpha val="60000"/>
                  </a:schemeClr>
                </a:solidFill>
              </a:defRPr>
            </a:lvl1pPr>
          </a:lstStyle>
          <a:p>
            <a:fld id="{75AA85E5-7761-45FC-BF2D-B1FB538408E3}" type="datetimeFigureOut">
              <a:rPr lang="ru-RU" smtClean="0"/>
              <a:t>01.02.2023</a:t>
            </a:fld>
            <a:endParaRPr lang="ru-RU"/>
          </a:p>
        </p:txBody>
      </p:sp>
      <p:sp>
        <p:nvSpPr>
          <p:cNvPr id="1048581" name="Footer Placeholder 4"/>
          <p:cNvSpPr>
            <a:spLocks noGrp="1"/>
          </p:cNvSpPr>
          <p:nvPr>
            <p:ph type="ftr" sz="quarter" idx="3"/>
          </p:nvPr>
        </p:nvSpPr>
        <p:spPr>
          <a:xfrm rot="5400000">
            <a:off x="8951573" y="3225297"/>
            <a:ext cx="3859795" cy="304801"/>
          </a:xfrm>
          <a:prstGeom prst="rect"/>
        </p:spPr>
        <p:txBody>
          <a:bodyPr anchor="b" bIns="45720" lIns="91440" rIns="91440" rtlCol="0" tIns="45720" vert="horz"/>
          <a:lstStyle>
            <a:lvl1pPr algn="l">
              <a:defRPr b="0" sz="1100" i="0">
                <a:solidFill>
                  <a:schemeClr val="tx1">
                    <a:tint val="75000"/>
                    <a:alpha val="60000"/>
                  </a:schemeClr>
                </a:solidFill>
              </a:defRPr>
            </a:lvl1pPr>
          </a:lstStyle>
          <a:p>
            <a:endParaRPr lang="ru-RU"/>
          </a:p>
        </p:txBody>
      </p:sp>
      <p:sp>
        <p:nvSpPr>
          <p:cNvPr id="1048582" name="Slide Number Placeholder 5"/>
          <p:cNvSpPr>
            <a:spLocks noGrp="1"/>
          </p:cNvSpPr>
          <p:nvPr>
            <p:ph type="sldNum" sz="quarter" idx="4"/>
          </p:nvPr>
        </p:nvSpPr>
        <p:spPr bwMode="gray">
          <a:xfrm>
            <a:off x="10352540" y="295729"/>
            <a:ext cx="838199" cy="767687"/>
          </a:xfrm>
          <a:prstGeom prst="rect"/>
        </p:spPr>
        <p:txBody>
          <a:bodyPr anchor="b" bIns="45720" lIns="91440" rIns="91440" rtlCol="0" tIns="45720" vert="horz"/>
          <a:lstStyle>
            <a:lvl1pPr algn="ctr">
              <a:defRPr b="0" sz="2800" i="0">
                <a:solidFill>
                  <a:schemeClr val="tx1">
                    <a:tint val="75000"/>
                  </a:schemeClr>
                </a:solidFill>
              </a:defRPr>
            </a:lvl1pPr>
          </a:lstStyle>
          <a:p>
            <a:fld id="{6EFDB2E2-2B06-4F67-BA01-B2A896C98A62}" type="slidenum">
              <a:rPr lang="ru-RU" smtClean="0"/>
              <a:t>‹#›</a:t>
            </a:fld>
            <a:endParaRPr lang="ru-RU"/>
          </a:p>
        </p:txBody>
      </p:sp>
    </p:spTree>
  </p:cSld>
  <p:clrMap accent1="accent1" accent2="accent2" accent3="accent3" accent4="accent4" accent5="accent5" accent6="accent6" bg1="dk1" bg2="dk2"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eaLnBrk="1" hangingPunct="1" latinLnBrk="0" rtl="0">
        <a:spcBef>
          <a:spcPct val="0"/>
        </a:spcBef>
        <a:buNone/>
        <a:defRPr b="0" sz="420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bg2">
            <a:lumMod val="40000"/>
            <a:lumOff val="60000"/>
          </a:schemeClr>
        </a:buClr>
        <a:buSzPct val="80000"/>
        <a:buFont typeface="Wingdings 3" charset="2"/>
        <a:buChar char=""/>
        <a:defRPr b="0" sz="2000" i="0" kern="1200">
          <a:solidFill>
            <a:schemeClr val="tx1"/>
          </a:solidFill>
          <a:latin typeface="+mj-lt"/>
          <a:ea typeface="+mj-ea"/>
          <a:cs typeface="+mj-cs"/>
        </a:defRPr>
      </a:lvl1pPr>
      <a:lvl2pPr algn="l" defTabSz="457200" eaLnBrk="1" hangingPunct="1" indent="-285750" latinLnBrk="0" marL="742950" rtl="0">
        <a:spcBef>
          <a:spcPts val="1000"/>
        </a:spcBef>
        <a:spcAft>
          <a:spcPts val="0"/>
        </a:spcAft>
        <a:buClr>
          <a:schemeClr val="bg2">
            <a:lumMod val="40000"/>
            <a:lumOff val="60000"/>
          </a:schemeClr>
        </a:buClr>
        <a:buSzPct val="80000"/>
        <a:buFont typeface="Wingdings 3" charset="2"/>
        <a:buChar char=""/>
        <a:defRPr b="0" sz="1800" i="0" kern="1200">
          <a:solidFill>
            <a:schemeClr val="tx1"/>
          </a:solidFill>
          <a:latin typeface="+mj-lt"/>
          <a:ea typeface="+mj-ea"/>
          <a:cs typeface="+mj-cs"/>
        </a:defRPr>
      </a:lvl2pPr>
      <a:lvl3pPr algn="l" defTabSz="457200" eaLnBrk="1" hangingPunct="1" indent="-228600" latinLnBrk="0" marL="1143000" rtl="0">
        <a:spcBef>
          <a:spcPts val="1000"/>
        </a:spcBef>
        <a:spcAft>
          <a:spcPts val="0"/>
        </a:spcAft>
        <a:buClr>
          <a:schemeClr val="bg2">
            <a:lumMod val="40000"/>
            <a:lumOff val="60000"/>
          </a:schemeClr>
        </a:buClr>
        <a:buSzPct val="80000"/>
        <a:buFont typeface="Wingdings 3" charset="2"/>
        <a:buChar char=""/>
        <a:defRPr b="0" sz="1600" i="0" kern="1200">
          <a:solidFill>
            <a:schemeClr val="tx1"/>
          </a:solidFill>
          <a:latin typeface="+mj-lt"/>
          <a:ea typeface="+mj-ea"/>
          <a:cs typeface="+mj-cs"/>
        </a:defRPr>
      </a:lvl3pPr>
      <a:lvl4pPr algn="l" defTabSz="457200" eaLnBrk="1" hangingPunct="1" indent="-228600" latinLnBrk="0" marL="1600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4pPr>
      <a:lvl5pPr algn="l" defTabSz="457200" eaLnBrk="1" hangingPunct="1" indent="-228600" latinLnBrk="0" marL="20574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5pPr>
      <a:lvl6pPr algn="l" defTabSz="457200" eaLnBrk="1" hangingPunct="1" indent="-228600" latinLnBrk="0" marL="2506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6pPr>
      <a:lvl7pPr algn="l" defTabSz="457200" eaLnBrk="1" hangingPunct="1" indent="-228600" latinLnBrk="0" marL="29718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7pPr>
      <a:lvl8pPr algn="l" defTabSz="457200" eaLnBrk="1" hangingPunct="1" indent="-228600" latinLnBrk="0" marL="3429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8pPr>
      <a:lvl9pPr algn="l" defTabSz="457200" eaLnBrk="1" hangingPunct="1" indent="-228600" latinLnBrk="0" marL="3886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88" name="Заголовок 1"/>
          <p:cNvSpPr>
            <a:spLocks noGrp="1"/>
          </p:cNvSpPr>
          <p:nvPr>
            <p:ph type="ctrTitle"/>
          </p:nvPr>
        </p:nvSpPr>
        <p:spPr/>
        <p:txBody>
          <a:bodyPr/>
          <a:p>
            <a:r>
              <a:rPr dirty="0" lang="en-US" smtClean="0"/>
              <a:t>Rethinking Intercultural Competence</a:t>
            </a:r>
            <a:endParaRPr dirty="0" lang="ru-RU"/>
          </a:p>
        </p:txBody>
      </p:sp>
      <p:sp>
        <p:nvSpPr>
          <p:cNvPr id="1048589" name="Подзаголовок 2"/>
          <p:cNvSpPr>
            <a:spLocks noGrp="1"/>
          </p:cNvSpPr>
          <p:nvPr>
            <p:ph type="subTitle" idx="1"/>
          </p:nvPr>
        </p:nvSpPr>
        <p:spPr/>
        <p:txBody>
          <a:bodyPr/>
          <a:p>
            <a:endParaRPr dirty="0"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09" name="Заголовок 1"/>
          <p:cNvSpPr>
            <a:spLocks noGrp="1"/>
          </p:cNvSpPr>
          <p:nvPr>
            <p:ph type="title"/>
          </p:nvPr>
        </p:nvSpPr>
        <p:spPr>
          <a:xfrm>
            <a:off x="838200" y="365126"/>
            <a:ext cx="10515600" cy="324988"/>
          </a:xfrm>
        </p:spPr>
        <p:txBody>
          <a:bodyPr>
            <a:normAutofit fontScale="90000"/>
          </a:bodyPr>
          <a:p>
            <a:endParaRPr dirty="0" lang="ru-RU"/>
          </a:p>
        </p:txBody>
      </p:sp>
      <p:sp>
        <p:nvSpPr>
          <p:cNvPr id="1048610" name="Объект 2"/>
          <p:cNvSpPr>
            <a:spLocks noGrp="1"/>
          </p:cNvSpPr>
          <p:nvPr>
            <p:ph idx="1"/>
          </p:nvPr>
        </p:nvSpPr>
        <p:spPr>
          <a:xfrm>
            <a:off x="629728" y="983411"/>
            <a:ext cx="10724072" cy="5193552"/>
          </a:xfrm>
        </p:spPr>
        <p:txBody>
          <a:bodyPr>
            <a:normAutofit lnSpcReduction="10000"/>
          </a:bodyPr>
          <a:p>
            <a:r>
              <a:rPr dirty="0" lang="en-US" smtClean="0"/>
              <a:t>Intercultural action competence is therefore necessary in contexts in which familiar structures and methods of regulating action no longer work. These are precisely the rules and structures that need to be explicitly generated by the actors in order to produce a type of fragile </a:t>
            </a:r>
            <a:r>
              <a:rPr dirty="0" lang="en-US" err="1" smtClean="0"/>
              <a:t>culturality</a:t>
            </a:r>
            <a:r>
              <a:rPr dirty="0" lang="en-US" smtClean="0"/>
              <a:t>, which forms a basis for productive communication (Figure 3.1). Whether this is successful or not is ultimately dependent upon how flexible the ‘territories of the self’ (Goffman, 1974: 54) prove to be in a particular situation. This flexibility needs to occur without risking loss of face, self-respect or sense of responsibility (on both sides). The ‘change of self’ that is produced in negotiating intercultural encounters is, however, not successful, if there are no limits. A part of intercultural competence is therefore also the ability to ‘say no’ - in a respectful and plausible manner. The latter is vital, since such decisions are usually inherently ‘fuzzy’, and therefore neither ‘right’ nor ‘wrong’ in themselves. An example of this would be the following: when deciding whether an employee from a </a:t>
            </a:r>
            <a:r>
              <a:rPr dirty="0" lang="en-US" err="1" smtClean="0"/>
              <a:t>western</a:t>
            </a:r>
            <a:r>
              <a:rPr dirty="0" lang="en-US" smtClean="0"/>
              <a:t> European company should be allowed to wear a burka for reasons of religious conviction, effective intercultural communication will depend on the extent to which the actors can make their viewpoint plausible without devaluing other standpoints.</a:t>
            </a:r>
            <a:endParaRPr dirty="0"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11" name="Заголовок 1"/>
          <p:cNvSpPr>
            <a:spLocks noGrp="1"/>
          </p:cNvSpPr>
          <p:nvPr>
            <p:ph type="title"/>
          </p:nvPr>
        </p:nvSpPr>
        <p:spPr>
          <a:xfrm>
            <a:off x="838200" y="365126"/>
            <a:ext cx="10515600" cy="454384"/>
          </a:xfrm>
        </p:spPr>
        <p:txBody>
          <a:bodyPr>
            <a:normAutofit fontScale="90000"/>
          </a:bodyPr>
          <a:p>
            <a:endParaRPr lang="ru-RU"/>
          </a:p>
        </p:txBody>
      </p:sp>
      <p:sp>
        <p:nvSpPr>
          <p:cNvPr id="1048612" name="Объект 2"/>
          <p:cNvSpPr>
            <a:spLocks noGrp="1"/>
          </p:cNvSpPr>
          <p:nvPr>
            <p:ph idx="1"/>
          </p:nvPr>
        </p:nvSpPr>
        <p:spPr>
          <a:xfrm>
            <a:off x="327805" y="1121434"/>
            <a:ext cx="11654286" cy="5400136"/>
          </a:xfrm>
        </p:spPr>
        <p:txBody>
          <a:bodyPr>
            <a:normAutofit/>
          </a:bodyPr>
          <a:p>
            <a:r>
              <a:rPr dirty="0" lang="en-US" smtClean="0"/>
              <a:t>One of the aspects that is emphasized in latest research (e.g. </a:t>
            </a:r>
            <a:r>
              <a:rPr dirty="0" lang="en-US" err="1" smtClean="0"/>
              <a:t>Nazarkiewicz</a:t>
            </a:r>
            <a:r>
              <a:rPr dirty="0" lang="en-US" smtClean="0"/>
              <a:t>, 2016) is the fact that a great deal of cultural (self-)reflection is 60 JÜ RGEN BOLTEN https://doi.org/10.1017/9781108555067.005 Published online by Cambridge University Press required, as well as reflection regarding the intercultural process as such. Whether the dialogue continues after such an exchange is, however, not only contingent upon the intercultural competence of the individual </a:t>
            </a:r>
            <a:r>
              <a:rPr dirty="0" lang="en-US" err="1" smtClean="0"/>
              <a:t>participants</a:t>
            </a:r>
            <a:r>
              <a:rPr dirty="0" lang="en-US" smtClean="0"/>
              <a:t> but also on the constellation of the entire field of action and networks in which the encounter is embedded.</a:t>
            </a:r>
          </a:p>
          <a:p>
            <a:r>
              <a:rPr dirty="0" lang="en-US" smtClean="0"/>
              <a:t>One particularly popular criticism of the current models is that they are decidedly ‘Western’ in their formulation (e.g. </a:t>
            </a:r>
            <a:r>
              <a:rPr dirty="0" lang="en-US" err="1" smtClean="0"/>
              <a:t>Benseler</a:t>
            </a:r>
            <a:r>
              <a:rPr dirty="0" lang="en-US" smtClean="0"/>
              <a:t> et al., 2003). This criticism has some justification, while the question of the character of intercultural competence between constellations of specific cultures or in specific situations has received little attention. A first successful example of a compilation of studies on the topic of ‘What does intercultural </a:t>
            </a:r>
            <a:r>
              <a:rPr dirty="0" lang="en-US" err="1" smtClean="0"/>
              <a:t>competence</a:t>
            </a:r>
            <a:r>
              <a:rPr dirty="0" lang="en-US" smtClean="0"/>
              <a:t> mean?’ can be seen in the </a:t>
            </a:r>
            <a:r>
              <a:rPr dirty="0" lang="en-US" err="1" smtClean="0"/>
              <a:t>The</a:t>
            </a:r>
            <a:r>
              <a:rPr dirty="0" lang="en-US" smtClean="0"/>
              <a:t> Sage Handbook of Intercultural Competence (2009), edited by Darla </a:t>
            </a:r>
            <a:r>
              <a:rPr dirty="0" lang="en-US" err="1" smtClean="0"/>
              <a:t>Deardorff</a:t>
            </a:r>
            <a:r>
              <a:rPr dirty="0" lang="en-US" smtClean="0"/>
              <a:t>.</a:t>
            </a:r>
            <a:endParaRPr dirty="0"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13" name="Заголовок 1"/>
          <p:cNvSpPr>
            <a:spLocks noGrp="1"/>
          </p:cNvSpPr>
          <p:nvPr>
            <p:ph type="title"/>
          </p:nvPr>
        </p:nvSpPr>
        <p:spPr>
          <a:xfrm>
            <a:off x="838200" y="365126"/>
            <a:ext cx="10515600" cy="704550"/>
          </a:xfrm>
        </p:spPr>
        <p:txBody>
          <a:bodyPr/>
          <a:p>
            <a:r>
              <a:rPr dirty="0" lang="en-US" smtClean="0"/>
              <a:t>Measuring Intercultural Competence</a:t>
            </a:r>
            <a:endParaRPr dirty="0" lang="ru-RU"/>
          </a:p>
        </p:txBody>
      </p:sp>
      <p:sp>
        <p:nvSpPr>
          <p:cNvPr id="1048614" name="Объект 2"/>
          <p:cNvSpPr>
            <a:spLocks noGrp="1"/>
          </p:cNvSpPr>
          <p:nvPr>
            <p:ph idx="1"/>
          </p:nvPr>
        </p:nvSpPr>
        <p:spPr>
          <a:xfrm>
            <a:off x="405441" y="1147312"/>
            <a:ext cx="11248845" cy="5331125"/>
          </a:xfrm>
        </p:spPr>
        <p:txBody>
          <a:bodyPr>
            <a:normAutofit fontScale="95000" lnSpcReduction="20000"/>
          </a:bodyPr>
          <a:p>
            <a:r>
              <a:rPr dirty="0" lang="en-US" smtClean="0"/>
              <a:t>Since the 1960s, assessment </a:t>
            </a:r>
            <a:r>
              <a:rPr dirty="0" lang="en-US" err="1" smtClean="0"/>
              <a:t>centres</a:t>
            </a:r>
            <a:r>
              <a:rPr dirty="0" lang="en-US" smtClean="0"/>
              <a:t> (AC), largely emanating from the United States, have been able to establish themselves as a central human Figure 3.1 Intercultural competence as transfer competence Rethinking Intercultural Competence 61 https://doi.org/10.1017/9781108555067.005 Published online by Cambridge University Press resources (HR) selection tool in many countries (</a:t>
            </a:r>
            <a:r>
              <a:rPr dirty="0" lang="en-US" err="1" smtClean="0"/>
              <a:t>Pottinger</a:t>
            </a:r>
            <a:r>
              <a:rPr dirty="0" lang="en-US" smtClean="0"/>
              <a:t> &amp; Goldsmith, 1979). Based on these models, subsequently specific intercultural ACs were developed, starting in the late 1980s. The various approaches can be divided into point-by-point and systemic, process-oriented testing procedures. Point-by-point oriented ACs are predominantly based on list models and structural models of intercultural competence and are composed of </a:t>
            </a:r>
            <a:r>
              <a:rPr dirty="0" lang="en-US" err="1" smtClean="0"/>
              <a:t>exercises</a:t>
            </a:r>
            <a:r>
              <a:rPr dirty="0" lang="en-US" smtClean="0"/>
              <a:t> that focus on cognitive, affective and conative parts of intercultural competence such as self-reflexivity, empathy, role distance and tolerance (</a:t>
            </a:r>
            <a:r>
              <a:rPr dirty="0" lang="en-US" err="1" smtClean="0"/>
              <a:t>Kühlmann</a:t>
            </a:r>
            <a:r>
              <a:rPr dirty="0" lang="en-US" smtClean="0"/>
              <a:t> &amp; Stahl, 1998). However, such tests usually take place in </a:t>
            </a:r>
            <a:r>
              <a:rPr dirty="0" lang="en-US" err="1" smtClean="0"/>
              <a:t>laboratory</a:t>
            </a:r>
            <a:r>
              <a:rPr dirty="0" lang="en-US" smtClean="0"/>
              <a:t> conditions, and therefore it is extremely difficult to anticipate the intercultural situations in which an employee might have to prove his/her competence when sent abroad. Another feature of a point-by-point approach to competence assessment, is, for example, that it captures </a:t>
            </a:r>
            <a:r>
              <a:rPr dirty="0" lang="en-US" err="1" smtClean="0"/>
              <a:t>intercultural</a:t>
            </a:r>
            <a:r>
              <a:rPr dirty="0" lang="en-US" smtClean="0"/>
              <a:t> self, social, strategic and specialist competences </a:t>
            </a:r>
            <a:r>
              <a:rPr dirty="0" lang="en-US" err="1" smtClean="0"/>
              <a:t>summatively</a:t>
            </a:r>
            <a:r>
              <a:rPr dirty="0" lang="en-US" smtClean="0"/>
              <a:t> but not in their interaction with each other. Personal and social competences, the so-called ‘soft’ skills, are given priority by HR development managers over the two ‘hard’ skill areas, i.e. strategic and specialist competences (e.g. </a:t>
            </a:r>
            <a:r>
              <a:rPr dirty="0" lang="en-US" err="1" smtClean="0"/>
              <a:t>Kühlmann</a:t>
            </a:r>
            <a:r>
              <a:rPr dirty="0" lang="en-US" smtClean="0"/>
              <a:t>, 2004). Conversely, those in charge of organizational </a:t>
            </a:r>
            <a:r>
              <a:rPr dirty="0" lang="en-US" err="1" smtClean="0"/>
              <a:t>development</a:t>
            </a:r>
            <a:r>
              <a:rPr dirty="0" lang="en-US" smtClean="0"/>
              <a:t> often </a:t>
            </a:r>
            <a:r>
              <a:rPr dirty="0" lang="en-US" err="1" smtClean="0"/>
              <a:t>favour</a:t>
            </a:r>
            <a:r>
              <a:rPr dirty="0" lang="en-US" smtClean="0"/>
              <a:t> ‘hard’ skills which, especially in economic downturns, leads to postponing measures that promote intercultural competence development</a:t>
            </a:r>
            <a:endParaRPr dirty="0"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15" name="Заголовок 1"/>
          <p:cNvSpPr>
            <a:spLocks noGrp="1"/>
          </p:cNvSpPr>
          <p:nvPr>
            <p:ph type="title"/>
          </p:nvPr>
        </p:nvSpPr>
        <p:spPr>
          <a:xfrm>
            <a:off x="838200" y="365125"/>
            <a:ext cx="10515600" cy="376747"/>
          </a:xfrm>
        </p:spPr>
        <p:txBody>
          <a:bodyPr>
            <a:normAutofit fontScale="90000"/>
          </a:bodyPr>
          <a:p>
            <a:endParaRPr dirty="0" lang="ru-RU"/>
          </a:p>
        </p:txBody>
      </p:sp>
      <p:sp>
        <p:nvSpPr>
          <p:cNvPr id="1048616" name="Объект 2"/>
          <p:cNvSpPr>
            <a:spLocks noGrp="1"/>
          </p:cNvSpPr>
          <p:nvPr>
            <p:ph idx="1"/>
          </p:nvPr>
        </p:nvSpPr>
        <p:spPr>
          <a:xfrm>
            <a:off x="813758" y="905774"/>
            <a:ext cx="10836215" cy="5874589"/>
          </a:xfrm>
        </p:spPr>
        <p:txBody>
          <a:bodyPr>
            <a:normAutofit lnSpcReduction="10000"/>
          </a:bodyPr>
          <a:p>
            <a:r>
              <a:rPr dirty="0" lang="en-US" smtClean="0"/>
              <a:t>On the other hand, intercultural competence assessment models with ‘stages’ tend not to be related to genuine intercultural fields of action (e.g. Hammer, Bennett &amp; Wiseman, 2003). They are based on quantitative surveys and assume that intercultural competence is a general construct that is valid independent of context. The method for arriving at competence levels here is diverse: in some cases, there are similarities to language-level measurement methods such as the European Reference Framework (</a:t>
            </a:r>
            <a:r>
              <a:rPr dirty="0" lang="en-US" err="1" smtClean="0"/>
              <a:t>Baten</a:t>
            </a:r>
            <a:r>
              <a:rPr dirty="0" lang="en-US" smtClean="0"/>
              <a:t>, </a:t>
            </a:r>
            <a:r>
              <a:rPr dirty="0" lang="en-US" err="1" smtClean="0"/>
              <a:t>Dusar</a:t>
            </a:r>
            <a:r>
              <a:rPr dirty="0" lang="en-US" smtClean="0"/>
              <a:t> &amp; Van </a:t>
            </a:r>
            <a:r>
              <a:rPr dirty="0" lang="en-US" err="1" smtClean="0"/>
              <a:t>Maele</a:t>
            </a:r>
            <a:r>
              <a:rPr dirty="0" lang="en-US" smtClean="0"/>
              <a:t>, 2011). From a less universalistic point of view, however, the classification of intercultural competence through a level such as ‘A1’ (beginner), which might be derived from a lack of language knowledge for example, is problematic. This is because the candidate to be assessed might well possess many useful skills that can or cannot be transferred to the specific situation, depending on the type of intercultural context. Systemic process-oriented evaluation procedures understand </a:t>
            </a:r>
            <a:r>
              <a:rPr dirty="0" lang="en-US" err="1" smtClean="0"/>
              <a:t>intercultural</a:t>
            </a:r>
            <a:r>
              <a:rPr dirty="0" lang="en-US" smtClean="0"/>
              <a:t> competence as a complex process, and precisely for this reason there can be no ‘highest level’ of competence development. Indeed, it </a:t>
            </a:r>
            <a:r>
              <a:rPr dirty="0" lang="en-US" err="1" smtClean="0"/>
              <a:t>conceptualizes</a:t>
            </a:r>
            <a:r>
              <a:rPr dirty="0" lang="en-US" smtClean="0"/>
              <a:t> intercultural competence rather as a learning spiral in the way that </a:t>
            </a:r>
            <a:r>
              <a:rPr dirty="0" lang="en-US" err="1" smtClean="0"/>
              <a:t>Deardorff</a:t>
            </a:r>
            <a:r>
              <a:rPr dirty="0" lang="en-US" smtClean="0"/>
              <a:t> (2006) describes. Intercultural competence development proves to be an integrative and lifelong learning process, always dependent on concrete experiences embedded in each particular context, and thus excludes constructs such as ‘global intercultural competence’ (</a:t>
            </a:r>
            <a:r>
              <a:rPr dirty="0" lang="en-US" err="1" smtClean="0"/>
              <a:t>Gröschke</a:t>
            </a:r>
            <a:r>
              <a:rPr dirty="0" lang="en-US" smtClean="0"/>
              <a:t> &amp; </a:t>
            </a:r>
            <a:r>
              <a:rPr dirty="0" lang="en-US" err="1" smtClean="0"/>
              <a:t>Bolten</a:t>
            </a:r>
            <a:r>
              <a:rPr dirty="0" lang="en-US" smtClean="0"/>
              <a:t>, 2012; </a:t>
            </a:r>
            <a:r>
              <a:rPr dirty="0" lang="en-US" err="1" smtClean="0"/>
              <a:t>Mahadevan</a:t>
            </a:r>
            <a:r>
              <a:rPr dirty="0" lang="en-US" smtClean="0"/>
              <a:t> &amp; Kilian-</a:t>
            </a:r>
            <a:r>
              <a:rPr dirty="0" lang="en-US" err="1" smtClean="0"/>
              <a:t>Yasin</a:t>
            </a:r>
            <a:r>
              <a:rPr dirty="0" lang="en-US" smtClean="0"/>
              <a:t>, 2013).</a:t>
            </a:r>
            <a:endParaRPr dirty="0"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17" name="Заголовок 1"/>
          <p:cNvSpPr>
            <a:spLocks noGrp="1"/>
          </p:cNvSpPr>
          <p:nvPr>
            <p:ph type="title"/>
          </p:nvPr>
        </p:nvSpPr>
        <p:spPr>
          <a:xfrm>
            <a:off x="838200" y="365126"/>
            <a:ext cx="10515600" cy="575154"/>
          </a:xfrm>
        </p:spPr>
        <p:txBody>
          <a:bodyPr>
            <a:normAutofit fontScale="90000"/>
          </a:bodyPr>
          <a:p>
            <a:endParaRPr dirty="0" lang="ru-RU"/>
          </a:p>
        </p:txBody>
      </p:sp>
      <p:sp>
        <p:nvSpPr>
          <p:cNvPr id="1048618" name="Объект 2"/>
          <p:cNvSpPr>
            <a:spLocks noGrp="1"/>
          </p:cNvSpPr>
          <p:nvPr>
            <p:ph idx="1"/>
          </p:nvPr>
        </p:nvSpPr>
        <p:spPr>
          <a:xfrm>
            <a:off x="612475" y="1190445"/>
            <a:ext cx="10741325" cy="4986518"/>
          </a:xfrm>
        </p:spPr>
        <p:txBody>
          <a:bodyPr>
            <a:normAutofit/>
          </a:bodyPr>
          <a:p>
            <a:r>
              <a:rPr dirty="0" lang="en-US" smtClean="0"/>
              <a:t>Instead of ‘competence measurement’ it is therefore more fruitful to use the term ‘competence assessment’. Such an assessment is based on holistic perspectives and monitors, for example, the interaction of subjects in concrete contexts (primarily on the basis of observation), which are </a:t>
            </a:r>
            <a:r>
              <a:rPr dirty="0" lang="en-US" err="1" smtClean="0"/>
              <a:t>experienced</a:t>
            </a:r>
            <a:r>
              <a:rPr dirty="0" lang="en-US" smtClean="0"/>
              <a:t> as largely indefinite and unfamiliar (see an overview of this in </a:t>
            </a:r>
            <a:r>
              <a:rPr dirty="0" lang="en-US" err="1" smtClean="0"/>
              <a:t>Gröschke</a:t>
            </a:r>
            <a:r>
              <a:rPr dirty="0" lang="en-US" smtClean="0"/>
              <a:t>, 2009: 86ff.). It is clear that the respective findings from </a:t>
            </a:r>
            <a:r>
              <a:rPr dirty="0" lang="en-US" err="1" smtClean="0"/>
              <a:t>observation</a:t>
            </a:r>
            <a:r>
              <a:rPr dirty="0" lang="en-US" smtClean="0"/>
              <a:t> cannot be generalized, but only apply to the observed context. In order to assess the intercultural competence of an individual, </a:t>
            </a:r>
            <a:r>
              <a:rPr dirty="0" lang="en-US" err="1" smtClean="0"/>
              <a:t>on-thejob</a:t>
            </a:r>
            <a:r>
              <a:rPr dirty="0" lang="en-US" smtClean="0"/>
              <a:t> situations are well suited, in particular if they are similar to future work environments. Virtual intercultural simulation games such as ‘Megacities’ (</a:t>
            </a:r>
            <a:r>
              <a:rPr dirty="0" lang="en-US" err="1" smtClean="0"/>
              <a:t>Bolten</a:t>
            </a:r>
            <a:r>
              <a:rPr dirty="0" lang="en-US" smtClean="0"/>
              <a:t>, 2015), in which the participants reside in different physical, global locations (for example, members of a company or network) can be deployed ‘near the job’. The participants are connected via a virtual classroom in which they can master unclear and unfamiliar situations via webcam, whiteboard and chat, and must demonstrate their ability to transfer their skills during the intercultural negotiation processes. Subsequent </a:t>
            </a:r>
            <a:r>
              <a:rPr dirty="0" lang="en-US" err="1" smtClean="0"/>
              <a:t>assessments</a:t>
            </a:r>
            <a:r>
              <a:rPr dirty="0" lang="en-US" smtClean="0"/>
              <a:t> of participants can thus benefit from the recorded gameplay </a:t>
            </a:r>
            <a:r>
              <a:rPr dirty="0" lang="en-US" err="1" smtClean="0"/>
              <a:t>debriefings</a:t>
            </a:r>
            <a:r>
              <a:rPr dirty="0" lang="en-US" smtClean="0"/>
              <a:t> and this information in turn can be used to discuss concrete intercultural skills and be linked to potential personal and career development goals.</a:t>
            </a:r>
            <a:endParaRPr dirty="0"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19" name="Заголовок 1"/>
          <p:cNvSpPr>
            <a:spLocks noGrp="1"/>
          </p:cNvSpPr>
          <p:nvPr>
            <p:ph type="title"/>
          </p:nvPr>
        </p:nvSpPr>
        <p:spPr>
          <a:xfrm>
            <a:off x="838200" y="365125"/>
            <a:ext cx="10515600" cy="799441"/>
          </a:xfrm>
        </p:spPr>
        <p:txBody>
          <a:bodyPr/>
          <a:p>
            <a:r>
              <a:rPr dirty="0" lang="en-US" smtClean="0"/>
              <a:t>3.3 Conclusion and Current Perspectives</a:t>
            </a:r>
            <a:endParaRPr dirty="0" lang="ru-RU"/>
          </a:p>
        </p:txBody>
      </p:sp>
      <p:sp>
        <p:nvSpPr>
          <p:cNvPr id="1048620" name="Объект 2"/>
          <p:cNvSpPr>
            <a:spLocks noGrp="1"/>
          </p:cNvSpPr>
          <p:nvPr>
            <p:ph idx="1"/>
          </p:nvPr>
        </p:nvSpPr>
        <p:spPr>
          <a:xfrm>
            <a:off x="276045" y="1078302"/>
            <a:ext cx="11568023" cy="5098661"/>
          </a:xfrm>
        </p:spPr>
        <p:txBody>
          <a:bodyPr>
            <a:normAutofit fontScale="95000" lnSpcReduction="10000"/>
          </a:bodyPr>
          <a:p>
            <a:r>
              <a:rPr dirty="0" lang="en-US"/>
              <a:t>T</a:t>
            </a:r>
            <a:r>
              <a:rPr dirty="0" lang="en-US" smtClean="0"/>
              <a:t>he acceleration of tendencies leading to greater complexity and globalization demands that our understanding of intercultural competence be based on an interdependent and interactive model. The familiar ‘hard’ and ‘soft’ factors in business communication should therefore not be thought of as oppositional concepts but rather as complementary, </a:t>
            </a:r>
            <a:r>
              <a:rPr dirty="0" lang="en-US" err="1" smtClean="0"/>
              <a:t>integrative</a:t>
            </a:r>
            <a:r>
              <a:rPr dirty="0" lang="en-US" smtClean="0"/>
              <a:t> features of a larger communication process. What separates </a:t>
            </a:r>
            <a:r>
              <a:rPr dirty="0" lang="en-US" err="1" smtClean="0"/>
              <a:t>intercultural</a:t>
            </a:r>
            <a:r>
              <a:rPr dirty="0" lang="en-US" smtClean="0"/>
              <a:t> competence from intracultural competence is the cultural constellation in which communication transpires. What is key here is not an artificially ‘balanced’ emphasis on the individual, social, strategic and specialist competences as stand-alone skills, but the flexibility and ability to transfer ‘standard’ competences into an uncertain cultural context. Foreign-language skills are undoubtedly important, but equally essential is a clear understanding and openness to the dynamic communication processes between one’s own cultural framework, the foreign cultural environment, and the resulting intercultural context. The term intercultural competence has lost popularity in recent years and has, to some extent, moved into the background due to competing terminologies such as ‘diversity competence’ or ‘transcultural competence’. Despite this, in the face of the uncertainties inherent in the increasingly Rethinking Intercultural Competence 63 https://doi.org/10.1017/9781108555067.005 Published online by Cambridge University Press volatile political, economic and social dynamics since the beginning of the new millennium, intercultural competence is now more topical than ever.</a:t>
            </a:r>
            <a:endParaRPr dirty="0"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21" name="Заголовок 1"/>
          <p:cNvSpPr>
            <a:spLocks noGrp="1"/>
          </p:cNvSpPr>
          <p:nvPr>
            <p:ph type="title"/>
          </p:nvPr>
        </p:nvSpPr>
        <p:spPr>
          <a:xfrm>
            <a:off x="838200" y="365125"/>
            <a:ext cx="10515600" cy="376747"/>
          </a:xfrm>
        </p:spPr>
        <p:txBody>
          <a:bodyPr>
            <a:normAutofit fontScale="90000"/>
          </a:bodyPr>
          <a:p>
            <a:endParaRPr dirty="0" lang="ru-RU"/>
          </a:p>
        </p:txBody>
      </p:sp>
      <p:sp>
        <p:nvSpPr>
          <p:cNvPr id="1048622" name="Объект 2"/>
          <p:cNvSpPr>
            <a:spLocks noGrp="1"/>
          </p:cNvSpPr>
          <p:nvPr>
            <p:ph idx="1"/>
          </p:nvPr>
        </p:nvSpPr>
        <p:spPr>
          <a:xfrm>
            <a:off x="838200" y="957532"/>
            <a:ext cx="10515600" cy="5219431"/>
          </a:xfrm>
        </p:spPr>
        <p:txBody>
          <a:bodyPr>
            <a:normAutofit/>
          </a:bodyPr>
          <a:p>
            <a:r>
              <a:rPr dirty="0" lang="en-US" smtClean="0"/>
              <a:t>Some examples include new HR and organizational development concepts that are currently establishing themselves, especially in the Euro-American region, in order to meet the challenges of the so-called VUCA world (</a:t>
            </a:r>
            <a:r>
              <a:rPr dirty="0" lang="en-US" err="1" smtClean="0"/>
              <a:t>volatility</a:t>
            </a:r>
            <a:r>
              <a:rPr dirty="0" lang="en-US" smtClean="0"/>
              <a:t>, uncertainty, complexity, ambiguity; </a:t>
            </a:r>
            <a:r>
              <a:rPr dirty="0" lang="en-US" err="1" smtClean="0"/>
              <a:t>Abidi</a:t>
            </a:r>
            <a:r>
              <a:rPr dirty="0" lang="en-US" smtClean="0"/>
              <a:t> &amp; Joshi, 2015; Mack, 2016). In order to ensure constructive and goal-oriented management of these increasingly indeterminate and complex situations, the current </a:t>
            </a:r>
            <a:r>
              <a:rPr dirty="0" lang="en-US" err="1" smtClean="0"/>
              <a:t>management</a:t>
            </a:r>
            <a:r>
              <a:rPr dirty="0" lang="en-US" smtClean="0"/>
              <a:t> literature mentions leadership principles or attitudes such as trust, networking, openness, participation and agility. These function as guiding principles for the development of work organization models, which are currently becoming popular under terms such as ‘New Work’ (Hackl et al., 2017) or ‘Agile Management’ (Denning, 2018). The goal here is to design strategies and actions, through which uncertain situations produced by the VUCA world can be convincingly addressed.</a:t>
            </a:r>
            <a:endParaRPr dirty="0"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23" name="Заголовок 1"/>
          <p:cNvSpPr>
            <a:spLocks noGrp="1"/>
          </p:cNvSpPr>
          <p:nvPr>
            <p:ph type="title"/>
          </p:nvPr>
        </p:nvSpPr>
        <p:spPr>
          <a:xfrm>
            <a:off x="838200" y="365125"/>
            <a:ext cx="10515600" cy="376747"/>
          </a:xfrm>
        </p:spPr>
        <p:txBody>
          <a:bodyPr>
            <a:normAutofit fontScale="90000"/>
          </a:bodyPr>
          <a:p>
            <a:endParaRPr dirty="0" lang="ru-RU"/>
          </a:p>
        </p:txBody>
      </p:sp>
      <p:sp>
        <p:nvSpPr>
          <p:cNvPr id="1048624" name="Объект 2"/>
          <p:cNvSpPr>
            <a:spLocks noGrp="1"/>
          </p:cNvSpPr>
          <p:nvPr>
            <p:ph idx="1"/>
          </p:nvPr>
        </p:nvSpPr>
        <p:spPr>
          <a:xfrm>
            <a:off x="638355" y="854016"/>
            <a:ext cx="10715445" cy="5322948"/>
          </a:xfrm>
        </p:spPr>
        <p:txBody>
          <a:bodyPr>
            <a:normAutofit fontScale="95000" lnSpcReduction="20000"/>
          </a:bodyPr>
          <a:p>
            <a:r>
              <a:rPr dirty="0" lang="en-US" smtClean="0"/>
              <a:t>The difference, however, is that the challenges of ‘intercultural’ vagueness in the VUCA world are no longer limited to foreign experiences of national, cultural and ethnic differences. National cultural differences undoubtedly still play a role in terms of intercultural complexity, insecurity, ambiguity and structural volatility. However, for a considerable time now, global networks, multiple identities and a large number of cultural reference points have become omnipresent in people’s everyday lives. The indeterminacy of ‘intercultural’ experiences and the challenges associated with their high degree of </a:t>
            </a:r>
            <a:r>
              <a:rPr dirty="0" lang="en-US" err="1" smtClean="0"/>
              <a:t>processuality</a:t>
            </a:r>
            <a:r>
              <a:rPr dirty="0" lang="en-US" smtClean="0"/>
              <a:t> are no longer a matter of distant, </a:t>
            </a:r>
            <a:r>
              <a:rPr dirty="0" lang="en-US" err="1" smtClean="0"/>
              <a:t>exterritorialized</a:t>
            </a:r>
            <a:r>
              <a:rPr dirty="0" lang="en-US" smtClean="0"/>
              <a:t> ‘foreign cultures’. These </a:t>
            </a:r>
            <a:r>
              <a:rPr dirty="0" lang="en-US" err="1" smtClean="0"/>
              <a:t>experiences</a:t>
            </a:r>
            <a:r>
              <a:rPr dirty="0" lang="en-US" smtClean="0"/>
              <a:t> are now (also due to technologies that have made the world smaller) much closer to people’s micro-worlds hic et </a:t>
            </a:r>
            <a:r>
              <a:rPr dirty="0" lang="en-US" err="1" smtClean="0"/>
              <a:t>nunc</a:t>
            </a:r>
            <a:r>
              <a:rPr dirty="0" lang="en-US" smtClean="0"/>
              <a:t>. Against this background, it is evident that intercultural competence is more relevant today than ever before. However, at the same time it is clear that rethinking </a:t>
            </a:r>
            <a:r>
              <a:rPr dirty="0" lang="en-US" err="1" smtClean="0"/>
              <a:t>interculturality</a:t>
            </a:r>
            <a:r>
              <a:rPr dirty="0" lang="en-US" smtClean="0"/>
              <a:t> and rethinking intercultural competence is vital. As part of this rethinking, intercultural competence research needs to expand its own horizons by integrating the hitherto still dominant focus on national cultural diversity into the much more complex field of </a:t>
            </a:r>
            <a:r>
              <a:rPr dirty="0" lang="en-US" err="1" smtClean="0"/>
              <a:t>microcultural</a:t>
            </a:r>
            <a:r>
              <a:rPr dirty="0" lang="en-US" smtClean="0"/>
              <a:t> diversity. The term intercultural competence does not need to be and should not be abandoned. Compared to diversity competence, cultural competence or transcultural competence, one advantage of the term </a:t>
            </a:r>
            <a:r>
              <a:rPr dirty="0" lang="en-US" err="1" smtClean="0"/>
              <a:t>intercultural</a:t>
            </a:r>
            <a:r>
              <a:rPr dirty="0" lang="en-US" smtClean="0"/>
              <a:t> is that when the prefix inter- is understood from a structural and processual point of view (</a:t>
            </a:r>
            <a:r>
              <a:rPr dirty="0" lang="en-US" err="1" smtClean="0"/>
              <a:t>Bolten</a:t>
            </a:r>
            <a:r>
              <a:rPr dirty="0" lang="en-US" smtClean="0"/>
              <a:t>, 2017), both differentiation and </a:t>
            </a:r>
            <a:r>
              <a:rPr dirty="0" lang="en-US" err="1" smtClean="0"/>
              <a:t>networking</a:t>
            </a:r>
            <a:r>
              <a:rPr dirty="0" lang="en-US" smtClean="0"/>
              <a:t> in the sense of dialogical togetherness can be indicated.</a:t>
            </a:r>
            <a:endParaRPr dirty="0"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25" name="Заголовок 1"/>
          <p:cNvSpPr>
            <a:spLocks noGrp="1"/>
          </p:cNvSpPr>
          <p:nvPr>
            <p:ph type="title"/>
          </p:nvPr>
        </p:nvSpPr>
        <p:spPr/>
        <p:txBody>
          <a:bodyPr/>
          <a:p>
            <a:r>
              <a:rPr dirty="0" lang="en-US" smtClean="0"/>
              <a:t>References </a:t>
            </a:r>
            <a:endParaRPr dirty="0" lang="ru-RU"/>
          </a:p>
        </p:txBody>
      </p:sp>
      <p:sp>
        <p:nvSpPr>
          <p:cNvPr id="1048626" name="Объект 2"/>
          <p:cNvSpPr>
            <a:spLocks noGrp="1"/>
          </p:cNvSpPr>
          <p:nvPr>
            <p:ph idx="1"/>
          </p:nvPr>
        </p:nvSpPr>
        <p:spPr/>
        <p:txBody>
          <a:bodyPr>
            <a:normAutofit fontScale="90000" lnSpcReduction="20000"/>
          </a:bodyPr>
          <a:p>
            <a:r>
              <a:rPr dirty="0" lang="en-US" err="1" smtClean="0"/>
              <a:t>Abidi</a:t>
            </a:r>
            <a:r>
              <a:rPr dirty="0" lang="en-US" smtClean="0"/>
              <a:t>, S. and Joshi, M. (2015). The VUCA COMPANY. Mumbai: </a:t>
            </a:r>
            <a:r>
              <a:rPr dirty="0" lang="en-US" err="1" smtClean="0"/>
              <a:t>Jaico</a:t>
            </a:r>
            <a:r>
              <a:rPr dirty="0" lang="en-US" smtClean="0"/>
              <a:t> Publishing House. </a:t>
            </a:r>
            <a:r>
              <a:rPr dirty="0" lang="en-US" err="1" smtClean="0"/>
              <a:t>Baten</a:t>
            </a:r>
            <a:r>
              <a:rPr dirty="0" lang="en-US" smtClean="0"/>
              <a:t>, L., </a:t>
            </a:r>
            <a:r>
              <a:rPr dirty="0" lang="en-US" err="1" smtClean="0"/>
              <a:t>Dusar</a:t>
            </a:r>
            <a:r>
              <a:rPr dirty="0" lang="en-US" smtClean="0"/>
              <a:t>, L. and Van </a:t>
            </a:r>
            <a:r>
              <a:rPr dirty="0" lang="en-US" err="1" smtClean="0"/>
              <a:t>Maele</a:t>
            </a:r>
            <a:r>
              <a:rPr dirty="0" lang="en-US" smtClean="0"/>
              <a:t>, J. (2011). Toolkit Intercultural </a:t>
            </a:r>
            <a:r>
              <a:rPr dirty="0" lang="en-US" err="1" smtClean="0"/>
              <a:t>Communicative</a:t>
            </a:r>
            <a:r>
              <a:rPr dirty="0" lang="en-US" smtClean="0"/>
              <a:t> Competence (ICC). http://cefcult.eu/ data/ </a:t>
            </a:r>
            <a:r>
              <a:rPr dirty="0" lang="en-US" err="1" smtClean="0"/>
              <a:t>CEFcult_toolkit</a:t>
            </a:r>
            <a:r>
              <a:rPr dirty="0" lang="en-US" smtClean="0"/>
              <a:t>_ students_ 2011–11FIN.pdf (last accessed 10 February 2015).</a:t>
            </a:r>
          </a:p>
          <a:p>
            <a:r>
              <a:rPr dirty="0" lang="en-US" err="1" smtClean="0"/>
              <a:t>Bolten</a:t>
            </a:r>
            <a:r>
              <a:rPr dirty="0" lang="en-US" smtClean="0"/>
              <a:t>, J. (2017). Rethinking Intercultural Learning Processes. In Goethe </a:t>
            </a:r>
            <a:r>
              <a:rPr dirty="0" lang="en-US" err="1" smtClean="0"/>
              <a:t>Institut</a:t>
            </a:r>
            <a:r>
              <a:rPr dirty="0" lang="en-US" smtClean="0"/>
              <a:t>, ed., German Language. www.goethe.de/en/spr/mag/20906565 .html (last accessed 17 September 2018).</a:t>
            </a:r>
          </a:p>
          <a:p>
            <a:r>
              <a:rPr dirty="0" lang="en-US" err="1" smtClean="0"/>
              <a:t>Byram</a:t>
            </a:r>
            <a:r>
              <a:rPr dirty="0" lang="en-US" smtClean="0"/>
              <a:t>, M. and Zarate, G. (1997). Definitions, objectives and assessment of sociocultural competence. In M. </a:t>
            </a:r>
            <a:r>
              <a:rPr dirty="0" lang="en-US" err="1" smtClean="0"/>
              <a:t>Byram</a:t>
            </a:r>
            <a:r>
              <a:rPr dirty="0" lang="en-US" smtClean="0"/>
              <a:t>, G. Zarate and G. Neuner, eds., Sociocultural Competence in Language Learning and Teaching. Strasbourg: Council of Europe, pp. 9–45</a:t>
            </a:r>
          </a:p>
          <a:p>
            <a:r>
              <a:rPr dirty="0" lang="en-US" err="1" smtClean="0"/>
              <a:t>Deardorff</a:t>
            </a:r>
            <a:r>
              <a:rPr dirty="0" lang="en-US" smtClean="0"/>
              <a:t>, D. K, ed. (2009). The Sage Handbook of Intercultural Competence. Thousand Oaks, CA: Sage. Delamare-Le-Deist, F. and </a:t>
            </a:r>
            <a:r>
              <a:rPr dirty="0" lang="en-US" err="1" smtClean="0"/>
              <a:t>Winterton</a:t>
            </a:r>
            <a:r>
              <a:rPr dirty="0" lang="en-US" smtClean="0"/>
              <a:t>, J. (2005). What is competence? Human Resource Development International, 8(1), 27–46. Denning, S. (2018). The Age of Agile. New York: </a:t>
            </a:r>
            <a:r>
              <a:rPr dirty="0" lang="en-US" err="1" smtClean="0"/>
              <a:t>Amacom</a:t>
            </a:r>
            <a:r>
              <a:rPr dirty="0" lang="en-US" smtClean="0"/>
              <a:t>.</a:t>
            </a:r>
          </a:p>
          <a:p>
            <a:r>
              <a:rPr dirty="0" lang="en-US" err="1" smtClean="0"/>
              <a:t>Gröschke</a:t>
            </a:r>
            <a:r>
              <a:rPr dirty="0" lang="en-US" smtClean="0"/>
              <a:t>, D. and </a:t>
            </a:r>
            <a:r>
              <a:rPr dirty="0" lang="en-US" err="1" smtClean="0"/>
              <a:t>Bolten</a:t>
            </a:r>
            <a:r>
              <a:rPr dirty="0" lang="en-US" smtClean="0"/>
              <a:t>, J. (2012). Approaches to intercultural competence and its development. Taiwanese Journal of WTO Studies, 23, 43–81</a:t>
            </a:r>
            <a:endParaRPr dirty="0"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95" name="Заголовок 1"/>
          <p:cNvSpPr>
            <a:spLocks noGrp="1"/>
          </p:cNvSpPr>
          <p:nvPr>
            <p:ph type="title"/>
          </p:nvPr>
        </p:nvSpPr>
        <p:spPr>
          <a:xfrm>
            <a:off x="838200" y="365125"/>
            <a:ext cx="10515600" cy="626913"/>
          </a:xfrm>
        </p:spPr>
        <p:txBody>
          <a:bodyPr>
            <a:normAutofit fontScale="90000"/>
          </a:bodyPr>
          <a:p>
            <a:endParaRPr dirty="0" lang="ru-RU"/>
          </a:p>
        </p:txBody>
      </p:sp>
      <p:sp>
        <p:nvSpPr>
          <p:cNvPr id="1048596" name="Объект 2"/>
          <p:cNvSpPr>
            <a:spLocks noGrp="1"/>
          </p:cNvSpPr>
          <p:nvPr>
            <p:ph idx="1"/>
          </p:nvPr>
        </p:nvSpPr>
        <p:spPr>
          <a:xfrm>
            <a:off x="838200" y="1250830"/>
            <a:ext cx="10515600" cy="4926133"/>
          </a:xfrm>
        </p:spPr>
        <p:txBody>
          <a:bodyPr/>
          <a:p>
            <a:r>
              <a:rPr dirty="0" lang="en-US" smtClean="0"/>
              <a:t>Cultures do not have clearly definable boundaries and are by no means homogenous within themselves. Instead, they are defined by dynamic relationships and interactions between people.</a:t>
            </a:r>
          </a:p>
          <a:p>
            <a:r>
              <a:rPr dirty="0" lang="en-US" smtClean="0"/>
              <a:t> What is the significance of this when it comes to designing models of intercultural competence? How can these insights be put into practice?</a:t>
            </a:r>
            <a:endParaRPr dirty="0"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597" name="Заголовок 1"/>
          <p:cNvSpPr>
            <a:spLocks noGrp="1"/>
          </p:cNvSpPr>
          <p:nvPr>
            <p:ph type="title"/>
          </p:nvPr>
        </p:nvSpPr>
        <p:spPr>
          <a:xfrm>
            <a:off x="838200" y="365126"/>
            <a:ext cx="10515600" cy="161086"/>
          </a:xfrm>
        </p:spPr>
        <p:txBody>
          <a:bodyPr>
            <a:normAutofit fontScale="90000"/>
          </a:bodyPr>
          <a:p>
            <a:endParaRPr dirty="0" lang="ru-RU"/>
          </a:p>
        </p:txBody>
      </p:sp>
      <p:sp>
        <p:nvSpPr>
          <p:cNvPr id="1048598" name="Объект 2"/>
          <p:cNvSpPr>
            <a:spLocks noGrp="1"/>
          </p:cNvSpPr>
          <p:nvPr>
            <p:ph idx="1"/>
          </p:nvPr>
        </p:nvSpPr>
        <p:spPr>
          <a:xfrm>
            <a:off x="838200" y="733246"/>
            <a:ext cx="10515600" cy="5443718"/>
          </a:xfrm>
        </p:spPr>
        <p:txBody>
          <a:bodyPr>
            <a:normAutofit fontScale="95000" lnSpcReduction="10000"/>
          </a:bodyPr>
          <a:p>
            <a:pPr algn="just"/>
            <a:endParaRPr lang="en-US" smtClean="0"/>
          </a:p>
          <a:p>
            <a:pPr algn="just"/>
            <a:r>
              <a:rPr lang="en-US" smtClean="0"/>
              <a:t>Despite </a:t>
            </a:r>
            <a:r>
              <a:rPr dirty="0" lang="en-US" smtClean="0"/>
              <a:t>the sheer mass of statistics and variety of descriptions of intercultural competence, however, a distinct set of relatively stable ‘core characteristics’ have been established. These include concepts such as ‘empathy’, ‘ambiguity tolerance’, ‘self-oriented role </a:t>
            </a:r>
            <a:r>
              <a:rPr dirty="0" lang="en-US" err="1" smtClean="0"/>
              <a:t>behaviour</a:t>
            </a:r>
            <a:r>
              <a:rPr dirty="0" lang="en-US" smtClean="0"/>
              <a:t>’ (Ruben, 1976), ‘cultural awareness’ (</a:t>
            </a:r>
            <a:r>
              <a:rPr dirty="0" lang="en-US" err="1" smtClean="0"/>
              <a:t>Triandis</a:t>
            </a:r>
            <a:r>
              <a:rPr dirty="0" lang="en-US" smtClean="0"/>
              <a:t>, 1977), ‘open-mindedness’, ‘respect for cultural differences’, ‘interaction attentiveness’ (Chen &amp; </a:t>
            </a:r>
            <a:r>
              <a:rPr dirty="0" lang="en-US" err="1" smtClean="0"/>
              <a:t>Starosta</a:t>
            </a:r>
            <a:r>
              <a:rPr dirty="0" lang="en-US" smtClean="0"/>
              <a:t>, 1998) and ‘ability to adapt’ (Fritz, </a:t>
            </a:r>
            <a:r>
              <a:rPr dirty="0" lang="en-US" err="1" smtClean="0"/>
              <a:t>Möllenberg</a:t>
            </a:r>
            <a:r>
              <a:rPr dirty="0" lang="en-US" smtClean="0"/>
              <a:t> &amp; Chen, 2004). In critical reaction to the earlier ‘list models’ (see </a:t>
            </a:r>
            <a:r>
              <a:rPr dirty="0" lang="en-US" err="1" smtClean="0"/>
              <a:t>Erpenbeck</a:t>
            </a:r>
            <a:r>
              <a:rPr dirty="0" lang="en-US" smtClean="0"/>
              <a:t>, 2010: 272ff.; </a:t>
            </a:r>
            <a:r>
              <a:rPr dirty="0" lang="en-US" err="1" smtClean="0"/>
              <a:t>Mahadevan</a:t>
            </a:r>
            <a:r>
              <a:rPr dirty="0" lang="en-US" smtClean="0"/>
              <a:t> &amp; Kilian-</a:t>
            </a:r>
            <a:r>
              <a:rPr dirty="0" lang="en-US" err="1" smtClean="0"/>
              <a:t>Yasin</a:t>
            </a:r>
            <a:r>
              <a:rPr dirty="0" lang="en-US" smtClean="0"/>
              <a:t>, 2013: 155), a new movement in the 1990s led by </a:t>
            </a:r>
            <a:r>
              <a:rPr dirty="0" lang="en-US" err="1" smtClean="0"/>
              <a:t>Gertsen</a:t>
            </a:r>
            <a:r>
              <a:rPr dirty="0" lang="en-US" smtClean="0"/>
              <a:t> (1990) sought to establish a ‘structural model’ (e.g. </a:t>
            </a:r>
            <a:r>
              <a:rPr dirty="0" lang="en-US" err="1" smtClean="0"/>
              <a:t>Zülch</a:t>
            </a:r>
            <a:r>
              <a:rPr dirty="0" lang="en-US" smtClean="0"/>
              <a:t>, 2004: 22ff.), within which intercultural competence is subdivided into cognitive, </a:t>
            </a:r>
            <a:r>
              <a:rPr dirty="0" lang="en-US" err="1" smtClean="0"/>
              <a:t>behavioural</a:t>
            </a:r>
            <a:r>
              <a:rPr dirty="0" lang="en-US" smtClean="0"/>
              <a:t>/conative and affective categories (cf. </a:t>
            </a:r>
            <a:r>
              <a:rPr dirty="0" lang="en-US" err="1" smtClean="0"/>
              <a:t>Stüdlein</a:t>
            </a:r>
            <a:r>
              <a:rPr dirty="0" lang="en-US" smtClean="0"/>
              <a:t>, 1997: 154ff.) or into analogue frameworks which focus on knowledge, skills and attitudes/ awareness (</a:t>
            </a:r>
            <a:r>
              <a:rPr dirty="0" lang="en-US" err="1" smtClean="0"/>
              <a:t>Byram</a:t>
            </a:r>
            <a:r>
              <a:rPr dirty="0" lang="en-US" smtClean="0"/>
              <a:t> &amp; Zarate, 2004).</a:t>
            </a:r>
          </a:p>
          <a:p>
            <a:pPr algn="just"/>
            <a:r>
              <a:rPr dirty="0" lang="en-US" smtClean="0"/>
              <a:t> Müller and </a:t>
            </a:r>
            <a:r>
              <a:rPr dirty="0" lang="en-US" err="1" smtClean="0"/>
              <a:t>Gelbrich</a:t>
            </a:r>
            <a:r>
              <a:rPr dirty="0" lang="en-US" smtClean="0"/>
              <a:t> (2005) also developed a structure-based model in order to establish correlations between intercultural competence and potential success in foreign </a:t>
            </a:r>
            <a:r>
              <a:rPr dirty="0" lang="en-US" err="1" smtClean="0"/>
              <a:t>environments</a:t>
            </a:r>
            <a:r>
              <a:rPr dirty="0" lang="en-US" smtClean="0"/>
              <a:t>. They employed the terms ‘effectiveness’ and ‘appropriateness’ as ‘external criteria’ in their model, effectively describing intercultural </a:t>
            </a:r>
            <a:r>
              <a:rPr dirty="0" lang="en-US" err="1" smtClean="0"/>
              <a:t>competence</a:t>
            </a:r>
            <a:r>
              <a:rPr dirty="0" lang="en-US" smtClean="0"/>
              <a:t> as ‘the ability to interact effectively and appropriately with members of other cultures’ (Müller &amp; </a:t>
            </a:r>
            <a:r>
              <a:rPr dirty="0" lang="en-US" err="1" smtClean="0"/>
              <a:t>Gelbrich</a:t>
            </a:r>
            <a:r>
              <a:rPr dirty="0" lang="en-US" smtClean="0"/>
              <a:t>, 2004: 793; e.g. </a:t>
            </a:r>
            <a:r>
              <a:rPr dirty="0" lang="en-US" err="1" smtClean="0"/>
              <a:t>Deardorff</a:t>
            </a:r>
            <a:r>
              <a:rPr dirty="0" lang="en-US" smtClean="0"/>
              <a:t>, 2006: 5).</a:t>
            </a:r>
            <a:endParaRPr dirty="0"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599" name="Заголовок 1"/>
          <p:cNvSpPr>
            <a:spLocks noGrp="1"/>
          </p:cNvSpPr>
          <p:nvPr>
            <p:ph type="title"/>
          </p:nvPr>
        </p:nvSpPr>
        <p:spPr>
          <a:xfrm>
            <a:off x="838200" y="365125"/>
            <a:ext cx="10515600" cy="385373"/>
          </a:xfrm>
        </p:spPr>
        <p:txBody>
          <a:bodyPr>
            <a:normAutofit fontScale="90000"/>
          </a:bodyPr>
          <a:p>
            <a:r>
              <a:rPr dirty="0" lang="en-US" smtClean="0"/>
              <a:t>Process Models</a:t>
            </a:r>
            <a:endParaRPr dirty="0" lang="ru-RU"/>
          </a:p>
        </p:txBody>
      </p:sp>
      <p:sp>
        <p:nvSpPr>
          <p:cNvPr id="1048600" name="Объект 2"/>
          <p:cNvSpPr>
            <a:spLocks noGrp="1"/>
          </p:cNvSpPr>
          <p:nvPr>
            <p:ph idx="1"/>
          </p:nvPr>
        </p:nvSpPr>
        <p:spPr>
          <a:xfrm>
            <a:off x="681487" y="1017917"/>
            <a:ext cx="10672313" cy="5159046"/>
          </a:xfrm>
        </p:spPr>
        <p:txBody>
          <a:bodyPr>
            <a:normAutofit fontScale="95000" lnSpcReduction="20000"/>
          </a:bodyPr>
          <a:p>
            <a:pPr algn="just"/>
            <a:r>
              <a:rPr dirty="0" lang="en-US" smtClean="0"/>
              <a:t>The implementation of the holistic solution described above, which reveals the connections between cognitive (</a:t>
            </a:r>
            <a:r>
              <a:rPr dirty="0" lang="en-US" err="1" smtClean="0"/>
              <a:t>Wissen</a:t>
            </a:r>
            <a:r>
              <a:rPr dirty="0" lang="en-US" smtClean="0"/>
              <a:t>), </a:t>
            </a:r>
            <a:r>
              <a:rPr dirty="0" lang="en-US" err="1" smtClean="0"/>
              <a:t>behavioural</a:t>
            </a:r>
            <a:r>
              <a:rPr dirty="0" lang="en-US" smtClean="0"/>
              <a:t>/conative (</a:t>
            </a:r>
            <a:r>
              <a:rPr dirty="0" lang="en-US" err="1" smtClean="0"/>
              <a:t>Können</a:t>
            </a:r>
            <a:r>
              <a:rPr dirty="0" lang="en-US" smtClean="0"/>
              <a:t>) and affective (</a:t>
            </a:r>
            <a:r>
              <a:rPr dirty="0" lang="en-US" err="1" smtClean="0"/>
              <a:t>Wollen</a:t>
            </a:r>
            <a:r>
              <a:rPr dirty="0" lang="en-US" smtClean="0"/>
              <a:t>) categories in fact illustrates the </a:t>
            </a:r>
            <a:r>
              <a:rPr dirty="0" lang="en-US" err="1" smtClean="0"/>
              <a:t>interdependent</a:t>
            </a:r>
            <a:r>
              <a:rPr dirty="0" lang="en-US" smtClean="0"/>
              <a:t> relationship between the categories (</a:t>
            </a:r>
            <a:r>
              <a:rPr dirty="0" lang="en-US" err="1" smtClean="0"/>
              <a:t>Mahadevan</a:t>
            </a:r>
            <a:r>
              <a:rPr dirty="0" lang="en-US" smtClean="0"/>
              <a:t> &amp; </a:t>
            </a:r>
            <a:r>
              <a:rPr dirty="0" lang="en-US" err="1" smtClean="0"/>
              <a:t>Kilan-Yasin</a:t>
            </a:r>
            <a:r>
              <a:rPr dirty="0" lang="en-US" smtClean="0"/>
              <a:t>, 2013: 157) and therefore gives credence to the fact that intercultural competence is best understood as a synergetic product resulting from the permanent interaction between individual components (e.g. </a:t>
            </a:r>
            <a:r>
              <a:rPr dirty="0" lang="en-US" err="1" smtClean="0"/>
              <a:t>Bolten</a:t>
            </a:r>
            <a:r>
              <a:rPr dirty="0" lang="en-US" smtClean="0"/>
              <a:t>, 2017). The resulting understanding of intercultural competence must then be one that considers the dynamic process rather than a static description of the structure. Support for this hypothesis can be found in discussions in theoretical educational disciplines regarding the term ‘action competence’ (</a:t>
            </a:r>
            <a:r>
              <a:rPr dirty="0" lang="en-US" err="1" smtClean="0"/>
              <a:t>Handlungskompetenz</a:t>
            </a:r>
            <a:r>
              <a:rPr dirty="0" lang="en-US" smtClean="0"/>
              <a:t>). </a:t>
            </a:r>
          </a:p>
          <a:p>
            <a:pPr algn="just"/>
            <a:r>
              <a:rPr dirty="0" lang="en-US" smtClean="0"/>
              <a:t>Since the 1990s there has been special emphasis on the term as an ‘active construct’ (</a:t>
            </a:r>
            <a:r>
              <a:rPr dirty="0" lang="en-US" err="1" smtClean="0"/>
              <a:t>Rauner</a:t>
            </a:r>
            <a:r>
              <a:rPr dirty="0" lang="en-US" smtClean="0"/>
              <a:t>, 2004: 8). This reflects the fact that the word competence itself comes from the Latin word </a:t>
            </a:r>
            <a:r>
              <a:rPr dirty="0" lang="en-US" err="1" smtClean="0"/>
              <a:t>competere</a:t>
            </a:r>
            <a:r>
              <a:rPr dirty="0" lang="en-US" smtClean="0"/>
              <a:t> meaning ‘to bring together’. Action competence therefore must be conceptualized as the combination (bringing together) of other areas of expertise: in this case, personal, social, strategic and specialist competences (</a:t>
            </a:r>
            <a:r>
              <a:rPr dirty="0" lang="en-US" err="1" smtClean="0"/>
              <a:t>Erpenbeck</a:t>
            </a:r>
            <a:r>
              <a:rPr dirty="0" lang="en-US" smtClean="0"/>
              <a:t>, 2010). Action competence therefore is not simply a necessary fifth individual skill alongside the other four, but is instead the synergetic result of the </a:t>
            </a:r>
            <a:r>
              <a:rPr dirty="0" lang="en-US" err="1" smtClean="0"/>
              <a:t>interdependent</a:t>
            </a:r>
            <a:r>
              <a:rPr dirty="0" lang="en-US" smtClean="0"/>
              <a:t> relationship between these other fields of competence.</a:t>
            </a:r>
            <a:endParaRPr dirty="0"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pic>
        <p:nvPicPr>
          <p:cNvPr id="2097156" name="Объект 3"/>
          <p:cNvPicPr>
            <a:picLocks noChangeAspect="1" noGrp="1"/>
          </p:cNvPicPr>
          <p:nvPr>
            <p:ph idx="1"/>
          </p:nvPr>
        </p:nvPicPr>
        <p:blipFill>
          <a:blip xmlns:r="http://schemas.openxmlformats.org/officeDocument/2006/relationships" r:embed="rId1"/>
          <a:stretch>
            <a:fillRect/>
          </a:stretch>
        </p:blipFill>
        <p:spPr>
          <a:xfrm>
            <a:off x="746130" y="650788"/>
            <a:ext cx="9700613" cy="5556422"/>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1" name="Заголовок 1"/>
          <p:cNvSpPr>
            <a:spLocks noGrp="1"/>
          </p:cNvSpPr>
          <p:nvPr>
            <p:ph type="title"/>
          </p:nvPr>
        </p:nvSpPr>
        <p:spPr>
          <a:xfrm>
            <a:off x="838200" y="365126"/>
            <a:ext cx="10515600" cy="205478"/>
          </a:xfrm>
        </p:spPr>
        <p:txBody>
          <a:bodyPr>
            <a:normAutofit fontScale="90000"/>
          </a:bodyPr>
          <a:p>
            <a:endParaRPr dirty="0" lang="ru-RU"/>
          </a:p>
        </p:txBody>
      </p:sp>
      <p:sp>
        <p:nvSpPr>
          <p:cNvPr id="1048602" name="Объект 2"/>
          <p:cNvSpPr>
            <a:spLocks noGrp="1"/>
          </p:cNvSpPr>
          <p:nvPr>
            <p:ph idx="1"/>
          </p:nvPr>
        </p:nvSpPr>
        <p:spPr>
          <a:xfrm>
            <a:off x="-1" y="659027"/>
            <a:ext cx="12117859" cy="6198973"/>
          </a:xfrm>
        </p:spPr>
        <p:txBody>
          <a:bodyPr>
            <a:normAutofit/>
          </a:bodyPr>
          <a:p>
            <a:pPr algn="just"/>
            <a:endParaRPr dirty="0" lang="ru-RU" smtClean="0"/>
          </a:p>
          <a:p>
            <a:pPr algn="just"/>
            <a:r>
              <a:rPr dirty="0" lang="en-US" smtClean="0"/>
              <a:t>When </a:t>
            </a:r>
            <a:r>
              <a:rPr dirty="0" lang="en-US" smtClean="0"/>
              <a:t>one integrates the existing results regarding intercultural competence characteristics into this type of synergetic process-oriented model, two results appear that have consequences for the conceptualization of intercultural competence. First, the three dimensions present in the structural model (cognitive, </a:t>
            </a:r>
            <a:r>
              <a:rPr dirty="0" lang="en-US" err="1" smtClean="0"/>
              <a:t>behavioural</a:t>
            </a:r>
            <a:r>
              <a:rPr dirty="0" lang="en-US" smtClean="0"/>
              <a:t>/conative and affective) can easily be integrated into the four competence categories of the process-oriented model (self-, social, strategic, and specialist competence) (Table 3.1): </a:t>
            </a:r>
            <a:endParaRPr dirty="0" lang="ru-RU" smtClean="0"/>
          </a:p>
          <a:p>
            <a:pPr algn="just"/>
            <a:endParaRPr dirty="0" lang="ru-RU"/>
          </a:p>
          <a:p>
            <a:pPr algn="just"/>
            <a:endParaRPr dirty="0" lang="ru-RU"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03" name="Заголовок 1"/>
          <p:cNvSpPr>
            <a:spLocks noGrp="1"/>
          </p:cNvSpPr>
          <p:nvPr>
            <p:ph type="title"/>
          </p:nvPr>
        </p:nvSpPr>
        <p:spPr>
          <a:xfrm>
            <a:off x="838200" y="365125"/>
            <a:ext cx="10515600" cy="221471"/>
          </a:xfrm>
        </p:spPr>
        <p:txBody>
          <a:bodyPr>
            <a:normAutofit fontScale="90000"/>
          </a:bodyPr>
          <a:p>
            <a:endParaRPr dirty="0" lang="ru-RU"/>
          </a:p>
        </p:txBody>
      </p:sp>
      <p:sp>
        <p:nvSpPr>
          <p:cNvPr id="1048604" name="Объект 2"/>
          <p:cNvSpPr>
            <a:spLocks noGrp="1"/>
          </p:cNvSpPr>
          <p:nvPr>
            <p:ph idx="1"/>
          </p:nvPr>
        </p:nvSpPr>
        <p:spPr>
          <a:xfrm>
            <a:off x="838200" y="776377"/>
            <a:ext cx="10515600" cy="5400586"/>
          </a:xfrm>
        </p:spPr>
        <p:txBody>
          <a:bodyPr>
            <a:normAutofit/>
          </a:bodyPr>
          <a:p>
            <a:endParaRPr dirty="0" lang="ru-RU" smtClean="0"/>
          </a:p>
          <a:p>
            <a:endParaRPr dirty="0" lang="ru-RU"/>
          </a:p>
          <a:p>
            <a:endParaRPr dirty="0" lang="ru-RU" smtClean="0"/>
          </a:p>
          <a:p>
            <a:r>
              <a:rPr dirty="0" lang="en-US" smtClean="0"/>
              <a:t>competence </a:t>
            </a:r>
            <a:r>
              <a:rPr dirty="0" lang="en-US" smtClean="0"/>
              <a:t>and intercultural competence, it is evident that there cannot be a clear, binary distinction between ‘(intra-)</a:t>
            </a:r>
            <a:r>
              <a:rPr dirty="0" lang="en-US" err="1" smtClean="0"/>
              <a:t>culturality</a:t>
            </a:r>
            <a:r>
              <a:rPr dirty="0" lang="en-US" smtClean="0"/>
              <a:t>’ and ‘</a:t>
            </a:r>
            <a:r>
              <a:rPr dirty="0" lang="en-US" err="1" smtClean="0"/>
              <a:t>interculturality</a:t>
            </a:r>
            <a:r>
              <a:rPr dirty="0" lang="en-US" smtClean="0"/>
              <a:t>’, but rather that the border must be thought of as being ‘fuzzy’ in the sense of blurred, multivalued logic (</a:t>
            </a:r>
            <a:r>
              <a:rPr dirty="0" lang="en-US" err="1" smtClean="0"/>
              <a:t>Bolten</a:t>
            </a:r>
            <a:r>
              <a:rPr dirty="0" lang="en-US" smtClean="0"/>
              <a:t>, 2011; 2014). This thinking is in line with the concept of ‘fuzzy sets’, which are described by </a:t>
            </a:r>
            <a:r>
              <a:rPr dirty="0" lang="en-US" err="1" smtClean="0"/>
              <a:t>Lotfi</a:t>
            </a:r>
            <a:r>
              <a:rPr dirty="0" lang="en-US" smtClean="0"/>
              <a:t> </a:t>
            </a:r>
            <a:r>
              <a:rPr dirty="0" lang="en-US" err="1" smtClean="0"/>
              <a:t>Zadeh</a:t>
            </a:r>
            <a:r>
              <a:rPr dirty="0" lang="en-US" smtClean="0"/>
              <a:t> as the basis of multivalued logic: based on the premise that the key elements in human thinking are not numbers, but labels of fuzzy sets, that is, classes of objects in which the transition from membership to non-membership is gradual rather than abrupt. Indeed the pervasiveness of fuzziness in human thought processes suggests that much of the logic behind human reasoning is not the </a:t>
            </a:r>
            <a:r>
              <a:rPr dirty="0" lang="en-US" err="1" smtClean="0"/>
              <a:t>traditional</a:t>
            </a:r>
            <a:r>
              <a:rPr dirty="0" lang="en-US" smtClean="0"/>
              <a:t> two-valued or even multi-valued logic, but a logic with fuzzy truths, fuzzy connectives, and fuzzy rules of inference (</a:t>
            </a:r>
            <a:r>
              <a:rPr dirty="0" lang="en-US" err="1" smtClean="0"/>
              <a:t>Zadeh</a:t>
            </a:r>
            <a:r>
              <a:rPr dirty="0" lang="en-US" smtClean="0"/>
              <a:t>, 1973).</a:t>
            </a:r>
            <a:endParaRPr dirty="0"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05" name="Заголовок 1"/>
          <p:cNvSpPr>
            <a:spLocks noGrp="1"/>
          </p:cNvSpPr>
          <p:nvPr>
            <p:ph type="title"/>
          </p:nvPr>
        </p:nvSpPr>
        <p:spPr>
          <a:xfrm>
            <a:off x="838200" y="365125"/>
            <a:ext cx="10515600" cy="419879"/>
          </a:xfrm>
        </p:spPr>
        <p:txBody>
          <a:bodyPr>
            <a:normAutofit fontScale="90000"/>
          </a:bodyPr>
          <a:p>
            <a:endParaRPr dirty="0" lang="ru-RU"/>
          </a:p>
        </p:txBody>
      </p:sp>
      <p:sp>
        <p:nvSpPr>
          <p:cNvPr id="1048606" name="Объект 2"/>
          <p:cNvSpPr>
            <a:spLocks noGrp="1"/>
          </p:cNvSpPr>
          <p:nvPr>
            <p:ph idx="1"/>
          </p:nvPr>
        </p:nvSpPr>
        <p:spPr>
          <a:xfrm>
            <a:off x="838200" y="1061049"/>
            <a:ext cx="10515600" cy="5115914"/>
          </a:xfrm>
        </p:spPr>
        <p:txBody>
          <a:bodyPr>
            <a:normAutofit/>
          </a:bodyPr>
          <a:p>
            <a:r>
              <a:rPr dirty="0" lang="en-US" smtClean="0"/>
              <a:t>A correspondingly ‘fuzzy’ understanding of intercultural competence (see Delamare-Le-Deist &amp; </a:t>
            </a:r>
            <a:r>
              <a:rPr dirty="0" lang="en-US" err="1" smtClean="0"/>
              <a:t>Winterton</a:t>
            </a:r>
            <a:r>
              <a:rPr dirty="0" lang="en-US" smtClean="0"/>
              <a:t>, 2005) is primarily based on the </a:t>
            </a:r>
            <a:r>
              <a:rPr dirty="0" lang="en-US" err="1" smtClean="0"/>
              <a:t>gradual</a:t>
            </a:r>
            <a:r>
              <a:rPr dirty="0" lang="en-US" smtClean="0"/>
              <a:t> manifestations of (un)plausibility, (in)security and familiarity/</a:t>
            </a:r>
            <a:r>
              <a:rPr dirty="0" lang="en-US" err="1" smtClean="0"/>
              <a:t>strangeness</a:t>
            </a:r>
            <a:r>
              <a:rPr dirty="0" lang="en-US" smtClean="0"/>
              <a:t>, with which actors are confronted in concrete action contexts. Thus, there are hardly any contexts that are experienced as ‘absolutely’ alien but most experiences are within the spectrum of lesser or greater degrees of familiarity/strangeness. Accordingly, intercultural encounters are almost always characterized by a set of rules that seem at least partially familiar to all those involved. However, the context of action is predominantly foreign/insecure. Consequently, if the ad hoc actors do not have </a:t>
            </a:r>
            <a:r>
              <a:rPr dirty="0" lang="en-US" err="1" smtClean="0"/>
              <a:t>opportunities</a:t>
            </a:r>
            <a:r>
              <a:rPr dirty="0" lang="en-US" smtClean="0"/>
              <a:t> to adequately create the conditions for predominantly secure, </a:t>
            </a:r>
            <a:r>
              <a:rPr dirty="0" lang="en-US" err="1" smtClean="0"/>
              <a:t>plausible</a:t>
            </a:r>
            <a:r>
              <a:rPr dirty="0" lang="en-US" smtClean="0"/>
              <a:t> action, it follows that this is a sign that the competencies acquired to date by the </a:t>
            </a:r>
            <a:r>
              <a:rPr dirty="0" lang="en-US" err="1" smtClean="0"/>
              <a:t>interactants</a:t>
            </a:r>
            <a:r>
              <a:rPr dirty="0" lang="en-US" smtClean="0"/>
              <a:t> in the respective ‘habitual’ fields of cultural activity are not sufficient.</a:t>
            </a:r>
            <a:endParaRPr dirty="0"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07" name="Заголовок 1"/>
          <p:cNvSpPr>
            <a:spLocks noGrp="1"/>
          </p:cNvSpPr>
          <p:nvPr>
            <p:ph type="title"/>
          </p:nvPr>
        </p:nvSpPr>
        <p:spPr>
          <a:xfrm>
            <a:off x="838200" y="365125"/>
            <a:ext cx="10515600" cy="376747"/>
          </a:xfrm>
        </p:spPr>
        <p:txBody>
          <a:bodyPr>
            <a:normAutofit fontScale="90000"/>
          </a:bodyPr>
          <a:p>
            <a:endParaRPr dirty="0" lang="ru-RU"/>
          </a:p>
        </p:txBody>
      </p:sp>
      <p:sp>
        <p:nvSpPr>
          <p:cNvPr id="1048608" name="Объект 2"/>
          <p:cNvSpPr>
            <a:spLocks noGrp="1"/>
          </p:cNvSpPr>
          <p:nvPr>
            <p:ph idx="1"/>
          </p:nvPr>
        </p:nvSpPr>
        <p:spPr>
          <a:xfrm>
            <a:off x="838200" y="845389"/>
            <a:ext cx="10515600" cy="5331574"/>
          </a:xfrm>
        </p:spPr>
        <p:txBody>
          <a:bodyPr>
            <a:normAutofit/>
          </a:bodyPr>
          <a:p>
            <a:r>
              <a:rPr dirty="0" sz="1800" lang="en-US" smtClean="0"/>
              <a:t>Intercultural competence therefore consists of identifying possible appropriate rules in contexts with less familiar and less </a:t>
            </a:r>
            <a:endParaRPr dirty="0" sz="1800" lang="ru-RU" smtClean="0"/>
          </a:p>
          <a:p>
            <a:r>
              <a:rPr dirty="0" sz="1800" lang="en-US" smtClean="0"/>
              <a:t>Table </a:t>
            </a:r>
            <a:r>
              <a:rPr dirty="0" sz="1800" lang="en-US" smtClean="0"/>
              <a:t>3.1 Integrated model of action competence </a:t>
            </a:r>
            <a:endParaRPr dirty="0" sz="1800" lang="ru-RU" smtClean="0"/>
          </a:p>
          <a:p>
            <a:r>
              <a:rPr dirty="0" sz="1800" lang="en-US" smtClean="0"/>
              <a:t>Self-Competence </a:t>
            </a:r>
            <a:r>
              <a:rPr dirty="0" sz="1800" lang="en-US" smtClean="0"/>
              <a:t>Social Competence </a:t>
            </a:r>
            <a:endParaRPr dirty="0" sz="1800" lang="ru-RU" smtClean="0"/>
          </a:p>
          <a:p>
            <a:r>
              <a:rPr dirty="0" sz="1800" lang="en-US" smtClean="0"/>
              <a:t>Strategic </a:t>
            </a:r>
            <a:r>
              <a:rPr dirty="0" sz="1800" lang="en-US" smtClean="0"/>
              <a:t>Competence </a:t>
            </a:r>
            <a:endParaRPr dirty="0" sz="1800" lang="ru-RU" smtClean="0"/>
          </a:p>
          <a:p>
            <a:r>
              <a:rPr dirty="0" sz="1800" lang="en-US" smtClean="0"/>
              <a:t>Specialist </a:t>
            </a:r>
            <a:r>
              <a:rPr dirty="0" sz="1800" lang="en-US" smtClean="0"/>
              <a:t>Competence Cognitive (knowledge) e.g. knowing and reflecting on one’s own strengths and weaknesses e.g. knowing the rules of communication in a particular field of action e.g. knowing organizational/ problem-solving strategies e.g. possessing specialist knowledge Conative (ability) e.g. exercising role distance and </a:t>
            </a:r>
            <a:r>
              <a:rPr dirty="0" sz="1800" lang="en-US" err="1" smtClean="0"/>
              <a:t>selfcriticism</a:t>
            </a:r>
            <a:r>
              <a:rPr dirty="0" sz="1800" lang="en-US" smtClean="0"/>
              <a:t> e.g. to be able to communicate and show empathy e.g. to be able to manage time and solve problems e.g. to be able to implement and communicate specialist knowledge Affective (desire) e.g. motivation, empowerment, willingness to show initiative e.g. willingness to engage in interaction, collaboration and show tolerance e.g. to act in a </a:t>
            </a:r>
            <a:r>
              <a:rPr dirty="0" sz="1800" lang="en-US" err="1" smtClean="0"/>
              <a:t>goaloriented</a:t>
            </a:r>
            <a:r>
              <a:rPr dirty="0" sz="1800" lang="en-US" smtClean="0"/>
              <a:t> way, to want to solve problems e.g. willingness to use and curiosity about specialist knowledge </a:t>
            </a:r>
            <a:r>
              <a:rPr dirty="0" sz="1800" lang="ru-RU" smtClean="0"/>
              <a:t>=</a:t>
            </a:r>
          </a:p>
          <a:p>
            <a:endParaRPr dirty="0" sz="1800" lang="ru-RU"/>
          </a:p>
        </p:txBody>
      </p:sp>
      <p:pic>
        <p:nvPicPr>
          <p:cNvPr id="2097157" name="Рисунок 3"/>
          <p:cNvPicPr>
            <a:picLocks noChangeAspect="1"/>
          </p:cNvPicPr>
          <p:nvPr/>
        </p:nvPicPr>
        <p:blipFill>
          <a:blip xmlns:r="http://schemas.openxmlformats.org/officeDocument/2006/relationships" r:embed="rId1"/>
          <a:stretch>
            <a:fillRect/>
          </a:stretch>
        </p:blipFill>
        <p:spPr>
          <a:xfrm>
            <a:off x="838199" y="2564768"/>
            <a:ext cx="9120406" cy="3487214"/>
          </a:xfrm>
          <a:prstGeom prst="rec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Ион">
  <a:themeElements>
    <a:clrScheme name="Ион">
      <a:dk1>
        <a:sysClr lastClr="000000" val="windowText"/>
      </a:dk1>
      <a:lt1>
        <a:sysClr lastClr="FFFFFF" val="window"/>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r="5400000" dist="25400" rotWithShape="0">
              <a:srgbClr val="000000">
                <a:alpha val="45000"/>
              </a:srgbClr>
            </a:outerShdw>
          </a:effectLst>
        </a:effectStyle>
        <a:effectStyle>
          <a:effectLst>
            <a:outerShdw blurRad="63500" dir="5400000" dist="38100" rotWithShape="0">
              <a:srgbClr val="000000">
                <a:alpha val="60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Rethinking Intercultural Competence</dc:title>
  <dc:creator>ASUS</dc:creator>
  <cp:lastModifiedBy>Shef</cp:lastModifiedBy>
  <dcterms:created xsi:type="dcterms:W3CDTF">2023-01-31T05:11:07Z</dcterms:created>
  <dcterms:modified xsi:type="dcterms:W3CDTF">2022-12-08T20:32:28Z</dcterms:modified>
</cp:coreProperties>
</file>